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317" r:id="rId2"/>
    <p:sldId id="319" r:id="rId3"/>
    <p:sldId id="318" r:id="rId4"/>
    <p:sldId id="320" r:id="rId5"/>
    <p:sldId id="312" r:id="rId6"/>
    <p:sldId id="313" r:id="rId7"/>
    <p:sldId id="324" r:id="rId8"/>
    <p:sldId id="325" r:id="rId9"/>
  </p:sldIdLst>
  <p:sldSz cx="9144000" cy="6858000" type="screen4x3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288C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31" d="100"/>
          <a:sy n="131" d="100"/>
        </p:scale>
        <p:origin x="1080" y="12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7E9AA3-885F-4438-8FC6-67076D61A883}" type="datetimeFigureOut">
              <a:rPr lang="de-DE" smtClean="0"/>
              <a:t>11.09.2018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C8E57C-E925-430B-926C-6DA610DCA87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3503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20D7F-FA71-45EE-B469-D4342C8E5AF5}" type="datetimeFigureOut">
              <a:rPr lang="de-DE" smtClean="0"/>
              <a:t>11.09.2018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EB586C-B884-44E6-8694-C500300E82C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279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4154879"/>
            <a:ext cx="7772400" cy="2148967"/>
          </a:xfrm>
        </p:spPr>
        <p:txBody>
          <a:bodyPr/>
          <a:lstStyle>
            <a:lvl1pPr>
              <a:defRPr b="1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indicate the title of your presentation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144735"/>
            <a:ext cx="9144000" cy="2996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4127129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cxnSp>
        <p:nvCxnSpPr>
          <p:cNvPr id="9" name="Gerade Verbindung 8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Inhaltsplatzhalter 14"/>
          <p:cNvSpPr>
            <a:spLocks noGrp="1"/>
          </p:cNvSpPr>
          <p:nvPr>
            <p:ph sz="quarter" idx="13" hasCustomPrompt="1"/>
          </p:nvPr>
        </p:nvSpPr>
        <p:spPr>
          <a:xfrm>
            <a:off x="963168" y="1414274"/>
            <a:ext cx="7205472" cy="4730495"/>
          </a:xfrm>
        </p:spPr>
        <p:txBody>
          <a:bodyPr/>
          <a:lstStyle>
            <a:lvl1pPr marL="0" indent="0">
              <a:buNone/>
              <a:defRPr sz="3200" baseline="0">
                <a:solidFill>
                  <a:srgbClr val="1E288C"/>
                </a:solidFill>
              </a:defRPr>
            </a:lvl1pPr>
            <a:lvl2pPr>
              <a:defRPr>
                <a:solidFill>
                  <a:srgbClr val="1E288C"/>
                </a:solidFill>
              </a:defRPr>
            </a:lvl2pPr>
            <a:lvl3pPr>
              <a:defRPr>
                <a:solidFill>
                  <a:srgbClr val="1E288C"/>
                </a:solidFill>
              </a:defRPr>
            </a:lvl3pPr>
            <a:lvl4pPr>
              <a:defRPr>
                <a:solidFill>
                  <a:srgbClr val="1E288C"/>
                </a:solidFill>
              </a:defRPr>
            </a:lvl4pPr>
            <a:lvl5pPr>
              <a:defRPr>
                <a:solidFill>
                  <a:srgbClr val="1E288C"/>
                </a:solidFill>
              </a:defRPr>
            </a:lvl5pPr>
          </a:lstStyle>
          <a:p>
            <a:pPr lvl="0"/>
            <a:r>
              <a:rPr lang="en-GB" noProof="0" dirty="0"/>
              <a:t>Message of this slide</a:t>
            </a:r>
          </a:p>
        </p:txBody>
      </p:sp>
      <p:sp>
        <p:nvSpPr>
          <p:cNvPr id="36" name="Fußzeilenplatzhalter 3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37" name="Foliennummernplatzhalter 3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10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894225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Gerade Verbindung 7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517842"/>
          </a:xfrm>
        </p:spPr>
        <p:txBody>
          <a:bodyPr>
            <a:normAutofit/>
          </a:bodyPr>
          <a:lstStyle>
            <a:lvl1pPr algn="l">
              <a:defRPr sz="3600"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Title of this slide</a:t>
            </a:r>
          </a:p>
        </p:txBody>
      </p:sp>
      <p:sp>
        <p:nvSpPr>
          <p:cNvPr id="23" name="Fußzeilenplatzhalter 2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4" name="Foliennummernplatzhalter 2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9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455628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85800" y="2703451"/>
            <a:ext cx="7772400" cy="2148967"/>
          </a:xfrm>
        </p:spPr>
        <p:txBody>
          <a:bodyPr/>
          <a:lstStyle>
            <a:lvl1pPr>
              <a:defRPr b="1" baseline="0">
                <a:solidFill>
                  <a:srgbClr val="1E288C"/>
                </a:solidFill>
              </a:defRPr>
            </a:lvl1pPr>
          </a:lstStyle>
          <a:p>
            <a:r>
              <a:rPr lang="en-GB" noProof="0" dirty="0"/>
              <a:t>Here you could indicate breakpoints / divisions</a:t>
            </a:r>
          </a:p>
        </p:txBody>
      </p:sp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ußzeilenplatzhalter 20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22" name="Foliennummernplatzhalt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8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1075106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Gerade Verbindung 11"/>
          <p:cNvCxnSpPr/>
          <p:nvPr userDrawn="1"/>
        </p:nvCxnSpPr>
        <p:spPr>
          <a:xfrm>
            <a:off x="249092" y="888994"/>
            <a:ext cx="8645526" cy="0"/>
          </a:xfrm>
          <a:prstGeom prst="line">
            <a:avLst/>
          </a:prstGeom>
          <a:ln w="25400">
            <a:solidFill>
              <a:srgbClr val="1E288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feld 2"/>
          <p:cNvSpPr txBox="1"/>
          <p:nvPr userDrawn="1"/>
        </p:nvSpPr>
        <p:spPr>
          <a:xfrm>
            <a:off x="465823" y="224293"/>
            <a:ext cx="58420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noProof="0" dirty="0">
                <a:solidFill>
                  <a:srgbClr val="1E288C"/>
                </a:solidFill>
              </a:rPr>
              <a:t>Thank you for your attention!</a:t>
            </a:r>
          </a:p>
        </p:txBody>
      </p:sp>
      <p:pic>
        <p:nvPicPr>
          <p:cNvPr id="14" name="Picture 11" descr="Image result for smart anything everywhere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8400" y="72480"/>
            <a:ext cx="897760" cy="720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Fußzeilenplatzhalter 20"/>
          <p:cNvSpPr>
            <a:spLocks noGrp="1"/>
          </p:cNvSpPr>
          <p:nvPr>
            <p:ph type="ftr" sz="quarter" idx="10"/>
          </p:nvPr>
        </p:nvSpPr>
        <p:spPr>
          <a:xfrm>
            <a:off x="471069" y="6386857"/>
            <a:ext cx="7206988" cy="365125"/>
          </a:xfrm>
        </p:spPr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16" name="Foliennummernplatzhalter 21"/>
          <p:cNvSpPr>
            <a:spLocks noGrp="1"/>
          </p:cNvSpPr>
          <p:nvPr>
            <p:ph type="sldNum" sz="quarter" idx="11"/>
          </p:nvPr>
        </p:nvSpPr>
        <p:spPr>
          <a:xfrm>
            <a:off x="8205738" y="6380630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12523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ot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ußzeilenplatzhalter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de-DE"/>
              <a:t>Speaker / Event / Location / Date</a:t>
            </a:r>
            <a:endParaRPr lang="de-DE" dirty="0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4090717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hteck 7"/>
          <p:cNvSpPr/>
          <p:nvPr userDrawn="1"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rgbClr val="1E28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>
              <a:solidFill>
                <a:srgbClr val="1E288C"/>
              </a:solidFill>
            </a:endParaRPr>
          </a:p>
        </p:txBody>
      </p:sp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71069" y="6386857"/>
            <a:ext cx="7206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5F500"/>
                </a:solidFill>
              </a:defRPr>
            </a:lvl1pPr>
          </a:lstStyle>
          <a:p>
            <a:r>
              <a:rPr lang="de-DE" dirty="0"/>
              <a:t>Speaker / Event / Location / Date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205738" y="6380630"/>
            <a:ext cx="4810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5F500"/>
                </a:solidFill>
              </a:defRPr>
            </a:lvl1pPr>
          </a:lstStyle>
          <a:p>
            <a:fld id="{83B9E33F-C941-497A-9083-64231AC9B6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4406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fade/>
  </p:transition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png"/><Relationship Id="rId7" Type="http://schemas.openxmlformats.org/officeDocument/2006/relationships/image" Target="../media/image14.png"/><Relationship Id="rId12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3.png"/><Relationship Id="rId5" Type="http://schemas.openxmlformats.org/officeDocument/2006/relationships/image" Target="../media/image20.jpeg"/><Relationship Id="rId10" Type="http://schemas.openxmlformats.org/officeDocument/2006/relationships/image" Target="../media/image22.png"/><Relationship Id="rId4" Type="http://schemas.openxmlformats.org/officeDocument/2006/relationships/image" Target="../media/image19.jpe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6.png"/><Relationship Id="rId18" Type="http://schemas.openxmlformats.org/officeDocument/2006/relationships/image" Target="../media/image41.png"/><Relationship Id="rId26" Type="http://schemas.openxmlformats.org/officeDocument/2006/relationships/image" Target="../media/image49.png"/><Relationship Id="rId39" Type="http://schemas.openxmlformats.org/officeDocument/2006/relationships/image" Target="../media/image62.jpeg"/><Relationship Id="rId21" Type="http://schemas.openxmlformats.org/officeDocument/2006/relationships/image" Target="../media/image44.png"/><Relationship Id="rId34" Type="http://schemas.openxmlformats.org/officeDocument/2006/relationships/image" Target="../media/image57.png"/><Relationship Id="rId42" Type="http://schemas.openxmlformats.org/officeDocument/2006/relationships/image" Target="../media/image65.png"/><Relationship Id="rId47" Type="http://schemas.openxmlformats.org/officeDocument/2006/relationships/image" Target="../media/image70.png"/><Relationship Id="rId50" Type="http://schemas.openxmlformats.org/officeDocument/2006/relationships/image" Target="../media/image73.jpeg"/><Relationship Id="rId55" Type="http://schemas.openxmlformats.org/officeDocument/2006/relationships/image" Target="../media/image78.png"/><Relationship Id="rId63" Type="http://schemas.openxmlformats.org/officeDocument/2006/relationships/image" Target="../media/image86.png"/><Relationship Id="rId68" Type="http://schemas.openxmlformats.org/officeDocument/2006/relationships/image" Target="../media/image91.png"/><Relationship Id="rId7" Type="http://schemas.openxmlformats.org/officeDocument/2006/relationships/image" Target="../media/image30.jpeg"/><Relationship Id="rId2" Type="http://schemas.openxmlformats.org/officeDocument/2006/relationships/image" Target="../media/image25.png"/><Relationship Id="rId16" Type="http://schemas.openxmlformats.org/officeDocument/2006/relationships/image" Target="../media/image39.png"/><Relationship Id="rId29" Type="http://schemas.openxmlformats.org/officeDocument/2006/relationships/image" Target="../media/image5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jpeg"/><Relationship Id="rId11" Type="http://schemas.openxmlformats.org/officeDocument/2006/relationships/image" Target="../media/image34.png"/><Relationship Id="rId24" Type="http://schemas.openxmlformats.org/officeDocument/2006/relationships/image" Target="../media/image47.png"/><Relationship Id="rId32" Type="http://schemas.openxmlformats.org/officeDocument/2006/relationships/image" Target="../media/image55.jpeg"/><Relationship Id="rId37" Type="http://schemas.openxmlformats.org/officeDocument/2006/relationships/image" Target="../media/image60.jpeg"/><Relationship Id="rId40" Type="http://schemas.openxmlformats.org/officeDocument/2006/relationships/image" Target="../media/image63.gif"/><Relationship Id="rId45" Type="http://schemas.openxmlformats.org/officeDocument/2006/relationships/image" Target="../media/image68.png"/><Relationship Id="rId53" Type="http://schemas.openxmlformats.org/officeDocument/2006/relationships/image" Target="../media/image76.png"/><Relationship Id="rId58" Type="http://schemas.openxmlformats.org/officeDocument/2006/relationships/image" Target="../media/image81.png"/><Relationship Id="rId66" Type="http://schemas.openxmlformats.org/officeDocument/2006/relationships/image" Target="../media/image89.png"/><Relationship Id="rId5" Type="http://schemas.openxmlformats.org/officeDocument/2006/relationships/image" Target="../media/image28.png"/><Relationship Id="rId15" Type="http://schemas.openxmlformats.org/officeDocument/2006/relationships/image" Target="../media/image38.png"/><Relationship Id="rId23" Type="http://schemas.openxmlformats.org/officeDocument/2006/relationships/image" Target="../media/image46.png"/><Relationship Id="rId28" Type="http://schemas.openxmlformats.org/officeDocument/2006/relationships/image" Target="../media/image51.png"/><Relationship Id="rId36" Type="http://schemas.openxmlformats.org/officeDocument/2006/relationships/image" Target="../media/image59.png"/><Relationship Id="rId49" Type="http://schemas.openxmlformats.org/officeDocument/2006/relationships/image" Target="../media/image72.png"/><Relationship Id="rId57" Type="http://schemas.openxmlformats.org/officeDocument/2006/relationships/image" Target="../media/image80.png"/><Relationship Id="rId61" Type="http://schemas.openxmlformats.org/officeDocument/2006/relationships/image" Target="../media/image84.png"/><Relationship Id="rId10" Type="http://schemas.openxmlformats.org/officeDocument/2006/relationships/image" Target="../media/image33.jpeg"/><Relationship Id="rId19" Type="http://schemas.openxmlformats.org/officeDocument/2006/relationships/image" Target="../media/image42.jpeg"/><Relationship Id="rId31" Type="http://schemas.openxmlformats.org/officeDocument/2006/relationships/image" Target="../media/image54.png"/><Relationship Id="rId44" Type="http://schemas.openxmlformats.org/officeDocument/2006/relationships/image" Target="../media/image67.png"/><Relationship Id="rId52" Type="http://schemas.openxmlformats.org/officeDocument/2006/relationships/image" Target="../media/image75.png"/><Relationship Id="rId60" Type="http://schemas.openxmlformats.org/officeDocument/2006/relationships/image" Target="../media/image83.png"/><Relationship Id="rId65" Type="http://schemas.openxmlformats.org/officeDocument/2006/relationships/image" Target="../media/image88.png"/><Relationship Id="rId4" Type="http://schemas.openxmlformats.org/officeDocument/2006/relationships/image" Target="../media/image27.png"/><Relationship Id="rId9" Type="http://schemas.openxmlformats.org/officeDocument/2006/relationships/image" Target="../media/image32.jpeg"/><Relationship Id="rId14" Type="http://schemas.openxmlformats.org/officeDocument/2006/relationships/image" Target="../media/image37.png"/><Relationship Id="rId22" Type="http://schemas.openxmlformats.org/officeDocument/2006/relationships/image" Target="../media/image45.png"/><Relationship Id="rId27" Type="http://schemas.openxmlformats.org/officeDocument/2006/relationships/image" Target="../media/image50.png"/><Relationship Id="rId30" Type="http://schemas.openxmlformats.org/officeDocument/2006/relationships/image" Target="../media/image53.png"/><Relationship Id="rId35" Type="http://schemas.openxmlformats.org/officeDocument/2006/relationships/image" Target="../media/image58.png"/><Relationship Id="rId43" Type="http://schemas.openxmlformats.org/officeDocument/2006/relationships/image" Target="../media/image66.png"/><Relationship Id="rId48" Type="http://schemas.openxmlformats.org/officeDocument/2006/relationships/image" Target="../media/image71.png"/><Relationship Id="rId56" Type="http://schemas.openxmlformats.org/officeDocument/2006/relationships/image" Target="../media/image79.png"/><Relationship Id="rId64" Type="http://schemas.openxmlformats.org/officeDocument/2006/relationships/image" Target="../media/image87.png"/><Relationship Id="rId69" Type="http://schemas.openxmlformats.org/officeDocument/2006/relationships/image" Target="../media/image92.png"/><Relationship Id="rId8" Type="http://schemas.openxmlformats.org/officeDocument/2006/relationships/image" Target="../media/image31.png"/><Relationship Id="rId51" Type="http://schemas.openxmlformats.org/officeDocument/2006/relationships/image" Target="../media/image74.png"/><Relationship Id="rId3" Type="http://schemas.openxmlformats.org/officeDocument/2006/relationships/image" Target="../media/image26.png"/><Relationship Id="rId12" Type="http://schemas.openxmlformats.org/officeDocument/2006/relationships/image" Target="../media/image35.jpeg"/><Relationship Id="rId17" Type="http://schemas.openxmlformats.org/officeDocument/2006/relationships/image" Target="../media/image40.png"/><Relationship Id="rId25" Type="http://schemas.openxmlformats.org/officeDocument/2006/relationships/image" Target="../media/image48.png"/><Relationship Id="rId33" Type="http://schemas.openxmlformats.org/officeDocument/2006/relationships/image" Target="../media/image56.png"/><Relationship Id="rId38" Type="http://schemas.openxmlformats.org/officeDocument/2006/relationships/image" Target="../media/image61.png"/><Relationship Id="rId46" Type="http://schemas.openxmlformats.org/officeDocument/2006/relationships/image" Target="../media/image69.png"/><Relationship Id="rId59" Type="http://schemas.openxmlformats.org/officeDocument/2006/relationships/image" Target="../media/image82.png"/><Relationship Id="rId67" Type="http://schemas.openxmlformats.org/officeDocument/2006/relationships/image" Target="../media/image90.png"/><Relationship Id="rId20" Type="http://schemas.openxmlformats.org/officeDocument/2006/relationships/image" Target="../media/image43.png"/><Relationship Id="rId41" Type="http://schemas.openxmlformats.org/officeDocument/2006/relationships/image" Target="../media/image64.jpeg"/><Relationship Id="rId54" Type="http://schemas.openxmlformats.org/officeDocument/2006/relationships/image" Target="../media/image77.png"/><Relationship Id="rId62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Digitalisation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685800" y="1141172"/>
            <a:ext cx="7906109" cy="5003596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2400" b="1" dirty="0"/>
              <a:t>The ultimate goal </a:t>
            </a:r>
            <a:r>
              <a:rPr lang="en-US" sz="2400" dirty="0" smtClean="0"/>
              <a:t>(COM(2016)180 final)</a:t>
            </a:r>
            <a:endParaRPr lang="en-US" sz="2400" dirty="0"/>
          </a:p>
          <a:p>
            <a:r>
              <a:rPr lang="en-US" sz="2400" dirty="0"/>
              <a:t>To ensure that any industry in Europe, wherever situated and in any sector can fully benefit from digital innovations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US" sz="2400" b="1" dirty="0" smtClean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US" sz="2400" b="1" dirty="0" smtClean="0"/>
              <a:t>European Initiatives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400" dirty="0" smtClean="0"/>
              <a:t>to </a:t>
            </a:r>
            <a:r>
              <a:rPr lang="en-GB" sz="2400" dirty="0"/>
              <a:t>facilitate digital transformation </a:t>
            </a:r>
            <a:r>
              <a:rPr lang="en-GB" sz="2400" dirty="0" smtClean="0"/>
              <a:t>of </a:t>
            </a:r>
            <a:r>
              <a:rPr lang="en-GB" sz="2400" dirty="0"/>
              <a:t>SMEs and </a:t>
            </a:r>
            <a:r>
              <a:rPr lang="en-GB" sz="2400" dirty="0" smtClean="0"/>
              <a:t>Mid-caps</a:t>
            </a:r>
            <a:endParaRPr lang="en-US" sz="2400" dirty="0" smtClean="0"/>
          </a:p>
          <a:p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r>
              <a:rPr lang="en-US" sz="2400" b="1" dirty="0" smtClean="0"/>
              <a:t>Innovation Actions (IA)</a:t>
            </a:r>
            <a:endParaRPr lang="en-US" sz="2400" dirty="0" smtClean="0"/>
          </a:p>
          <a:p>
            <a:r>
              <a:rPr lang="en-US" sz="2400" dirty="0" smtClean="0"/>
              <a:t>H2020 instrument</a:t>
            </a:r>
            <a:r>
              <a:rPr lang="en-US" sz="2400" dirty="0"/>
              <a:t> </a:t>
            </a:r>
            <a:r>
              <a:rPr lang="en-US" sz="2400" dirty="0" smtClean="0"/>
              <a:t>focusing on close to market actions, not research</a:t>
            </a:r>
          </a:p>
          <a:p>
            <a:r>
              <a:rPr lang="en-US" sz="2400" dirty="0" smtClean="0"/>
              <a:t>Cascade Funding allows effective support for SMEs </a:t>
            </a:r>
            <a:endParaRPr lang="en-US" sz="2400" dirty="0"/>
          </a:p>
        </p:txBody>
      </p:sp>
      <p:sp>
        <p:nvSpPr>
          <p:cNvPr id="4" name="Fußzeilenplatzhalter 3"/>
          <p:cNvSpPr txBox="1">
            <a:spLocks/>
          </p:cNvSpPr>
          <p:nvPr/>
        </p:nvSpPr>
        <p:spPr>
          <a:xfrm>
            <a:off x="331296" y="6442479"/>
            <a:ext cx="7927687" cy="365125"/>
          </a:xfrm>
          <a:prstGeom prst="rect">
            <a:avLst/>
          </a:prstGeom>
        </p:spPr>
        <p:txBody>
          <a:bodyPr/>
          <a:lstStyle>
            <a:defPPr>
              <a:defRPr lang="de-D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de-DE" sz="1200" dirty="0">
              <a:solidFill>
                <a:srgbClr val="F5F5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1</a:t>
            </a:fld>
            <a:endParaRPr lang="de-DE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844" y="3822441"/>
            <a:ext cx="1321801" cy="408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Image result for smart anything everywhere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3764" y="3576928"/>
            <a:ext cx="1122199" cy="90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270769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SmartAnythingEverywhere</a:t>
            </a:r>
            <a:r>
              <a:rPr lang="de-DE" dirty="0" smtClean="0"/>
              <a:t> Initiative</a:t>
            </a: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8413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529" y="1240538"/>
            <a:ext cx="7365962" cy="4924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8895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err="1" smtClean="0"/>
              <a:t>SmartAnythingEverywhere</a:t>
            </a:r>
            <a:r>
              <a:rPr lang="de-DE" dirty="0" smtClean="0"/>
              <a:t> Initiative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544106" y="1389888"/>
            <a:ext cx="8214486" cy="4813402"/>
          </a:xfrm>
        </p:spPr>
        <p:txBody>
          <a:bodyPr>
            <a:normAutofit fontScale="70000" lnSpcReduction="20000"/>
          </a:bodyPr>
          <a:lstStyle/>
          <a:p>
            <a:r>
              <a:rPr lang="en-US" sz="2800" b="1" dirty="0" smtClean="0"/>
              <a:t>Innovation Actions </a:t>
            </a:r>
            <a:r>
              <a:rPr lang="en-US" sz="2800" dirty="0" smtClean="0"/>
              <a:t>(Hubs as one-stop-shops</a:t>
            </a:r>
            <a:r>
              <a:rPr lang="en-US" sz="2800" dirty="0"/>
              <a:t>) to provide companies, in particular </a:t>
            </a:r>
            <a:r>
              <a:rPr lang="en-US" sz="2800" b="1" dirty="0"/>
              <a:t>SMEs</a:t>
            </a:r>
            <a:r>
              <a:rPr lang="en-US" sz="2800" dirty="0"/>
              <a:t>, </a:t>
            </a:r>
            <a:r>
              <a:rPr lang="en-US" sz="2800" dirty="0" smtClean="0"/>
              <a:t>with access to</a:t>
            </a:r>
          </a:p>
          <a:p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/>
              <a:t>knowledge &amp; network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r</a:t>
            </a:r>
            <a:r>
              <a:rPr lang="en-US" sz="2800" dirty="0" smtClean="0"/>
              <a:t>esources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/>
              <a:t>t</a:t>
            </a:r>
            <a:r>
              <a:rPr lang="en-US" sz="2800" dirty="0" smtClean="0"/>
              <a:t>raining &amp; best practice examples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/>
              <a:t>finance &amp; funding opportunities</a:t>
            </a:r>
          </a:p>
          <a:p>
            <a:r>
              <a:rPr lang="en-US" sz="2800" dirty="0" smtClean="0"/>
              <a:t> </a:t>
            </a:r>
          </a:p>
          <a:p>
            <a:r>
              <a:rPr lang="en-US" sz="2800" dirty="0" smtClean="0"/>
              <a:t>in </a:t>
            </a:r>
            <a:r>
              <a:rPr lang="en-US" sz="2800" dirty="0"/>
              <a:t>order to </a:t>
            </a:r>
            <a:r>
              <a:rPr lang="en-US" sz="2800" b="1" dirty="0"/>
              <a:t>enable digital innovation</a:t>
            </a:r>
            <a:endParaRPr lang="de-DE" sz="2800" b="1" dirty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Experiment </a:t>
            </a:r>
            <a:r>
              <a:rPr lang="en-US" sz="2800" dirty="0"/>
              <a:t>and adapt existing technologies to specific needs of </a:t>
            </a:r>
            <a:r>
              <a:rPr lang="en-US" sz="2800" dirty="0" smtClean="0"/>
              <a:t>SMEs, by running smaller projects (Application Experiments) using cascade funding.</a:t>
            </a:r>
          </a:p>
          <a:p>
            <a:endParaRPr lang="de-DE" dirty="0" smtClean="0"/>
          </a:p>
          <a:p>
            <a:r>
              <a:rPr lang="de-DE" b="1" dirty="0" err="1" smtClean="0"/>
              <a:t>No</a:t>
            </a:r>
            <a:r>
              <a:rPr lang="de-DE" b="1" dirty="0" smtClean="0"/>
              <a:t> </a:t>
            </a:r>
            <a:r>
              <a:rPr lang="de-DE" b="1" dirty="0" err="1" smtClean="0"/>
              <a:t>focus</a:t>
            </a:r>
            <a:r>
              <a:rPr lang="de-DE" b="1" dirty="0" smtClean="0"/>
              <a:t> on </a:t>
            </a:r>
            <a:r>
              <a:rPr lang="de-DE" b="1" dirty="0" err="1" smtClean="0"/>
              <a:t>technology</a:t>
            </a:r>
            <a:r>
              <a:rPr lang="de-DE" b="1" dirty="0" smtClean="0"/>
              <a:t> / </a:t>
            </a:r>
            <a:r>
              <a:rPr lang="de-DE" b="1" dirty="0" err="1" smtClean="0"/>
              <a:t>industry</a:t>
            </a:r>
            <a:r>
              <a:rPr lang="de-DE" b="1" dirty="0" smtClean="0"/>
              <a:t> but </a:t>
            </a:r>
            <a:r>
              <a:rPr lang="de-DE" b="1" dirty="0"/>
              <a:t>o</a:t>
            </a:r>
            <a:r>
              <a:rPr lang="de-DE" b="1" dirty="0" smtClean="0"/>
              <a:t>n soft- </a:t>
            </a:r>
            <a:r>
              <a:rPr lang="de-DE" b="1" dirty="0" err="1" smtClean="0"/>
              <a:t>and</a:t>
            </a:r>
            <a:r>
              <a:rPr lang="de-DE" b="1" dirty="0" smtClean="0"/>
              <a:t> </a:t>
            </a:r>
            <a:r>
              <a:rPr lang="de-DE" b="1" dirty="0" err="1" smtClean="0"/>
              <a:t>hardware</a:t>
            </a:r>
            <a:r>
              <a:rPr lang="de-DE" b="1" dirty="0" smtClean="0"/>
              <a:t>!</a:t>
            </a:r>
            <a:endParaRPr lang="de-DE" b="1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>
          <a:xfrm>
            <a:off x="8205737" y="6418413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3</a:t>
            </a:fld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6754" y="1887321"/>
            <a:ext cx="1950122" cy="2546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5298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Digital Innovation Hubs T</a:t>
            </a:r>
            <a:r>
              <a:rPr lang="en-US" dirty="0" smtClean="0"/>
              <a:t>hematic Areas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36" name="CustomShape 4"/>
          <p:cNvSpPr/>
          <p:nvPr/>
        </p:nvSpPr>
        <p:spPr>
          <a:xfrm>
            <a:off x="406027" y="-4015690"/>
            <a:ext cx="3222720" cy="1257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AutoShape 5" descr="Bildergebnis für eurec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6" name="AutoShape 9" descr="Bildergebnis für eb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81" name="Picture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941" y="1059181"/>
            <a:ext cx="8205917" cy="522590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080" y="4957535"/>
            <a:ext cx="558008" cy="57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376984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Areas </a:t>
            </a:r>
            <a:r>
              <a:rPr lang="de-DE" dirty="0" err="1" smtClean="0"/>
              <a:t>of</a:t>
            </a:r>
            <a:r>
              <a:rPr lang="de-DE" dirty="0" smtClean="0"/>
              <a:t> Engagement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472585" y="1126084"/>
            <a:ext cx="7205472" cy="4730495"/>
          </a:xfrm>
        </p:spPr>
        <p:txBody>
          <a:bodyPr>
            <a:normAutofit lnSpcReduction="10000"/>
          </a:bodyPr>
          <a:lstStyle/>
          <a:p>
            <a:r>
              <a:rPr lang="de-DE" sz="2000" b="1" dirty="0" smtClean="0"/>
              <a:t>Area 1: 	Cyber-</a:t>
            </a:r>
            <a:r>
              <a:rPr lang="de-DE" sz="2000" b="1" dirty="0" err="1" smtClean="0"/>
              <a:t>physical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and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embedded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systems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aims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to</a:t>
            </a:r>
            <a:endParaRPr lang="de-DE" sz="2000" b="1" dirty="0" smtClean="0"/>
          </a:p>
          <a:p>
            <a:endParaRPr lang="de-DE" sz="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 smtClean="0"/>
              <a:t>uplift </a:t>
            </a:r>
            <a:r>
              <a:rPr lang="en-GB" sz="1700" dirty="0"/>
              <a:t>the quality and performance of products and </a:t>
            </a:r>
            <a:r>
              <a:rPr lang="en-GB" sz="1700" dirty="0" smtClean="0"/>
              <a:t>services</a:t>
            </a:r>
            <a:br>
              <a:rPr lang="en-GB" sz="1700" dirty="0" smtClean="0"/>
            </a:br>
            <a:r>
              <a:rPr lang="en-GB" sz="1700" dirty="0" smtClean="0"/>
              <a:t>with  </a:t>
            </a:r>
            <a:r>
              <a:rPr lang="en-GB" sz="1700" dirty="0"/>
              <a:t>innovative embedded ICT components and systems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/>
              <a:t>support eco-system building for promising platforms </a:t>
            </a:r>
            <a:r>
              <a:rPr lang="en-GB" sz="1700" dirty="0" smtClean="0"/>
              <a:t>developed</a:t>
            </a:r>
            <a:br>
              <a:rPr lang="en-GB" sz="1700" dirty="0" smtClean="0"/>
            </a:br>
            <a:r>
              <a:rPr lang="en-GB" sz="1700" dirty="0" smtClean="0"/>
              <a:t>in </a:t>
            </a:r>
            <a:r>
              <a:rPr lang="en-GB" sz="1700" dirty="0"/>
              <a:t>earlier R&amp;I </a:t>
            </a:r>
            <a:r>
              <a:rPr lang="en-GB" sz="1700" dirty="0" smtClean="0"/>
              <a:t>products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3 </a:t>
            </a:r>
            <a:r>
              <a:rPr lang="de-DE" sz="1700" dirty="0" err="1" smtClean="0"/>
              <a:t>projects</a:t>
            </a:r>
            <a:r>
              <a:rPr lang="de-DE" sz="1700" dirty="0" smtClean="0"/>
              <a:t> </a:t>
            </a:r>
            <a:r>
              <a:rPr lang="de-DE" sz="1700" dirty="0" err="1" smtClean="0"/>
              <a:t>with</a:t>
            </a:r>
            <a:r>
              <a:rPr lang="de-DE" sz="1700" dirty="0" smtClean="0"/>
              <a:t> 18 </a:t>
            </a:r>
            <a:r>
              <a:rPr lang="de-DE" sz="1700" dirty="0" err="1" smtClean="0"/>
              <a:t>hubs</a:t>
            </a:r>
            <a:endParaRPr lang="en-GB" sz="17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Open </a:t>
            </a:r>
            <a:r>
              <a:rPr lang="de-DE" sz="1700" dirty="0" err="1" smtClean="0"/>
              <a:t>calls</a:t>
            </a:r>
            <a:r>
              <a:rPr lang="de-DE" sz="1700" dirty="0" smtClean="0"/>
              <a:t> </a:t>
            </a:r>
            <a:r>
              <a:rPr lang="de-DE" sz="1700" dirty="0" err="1" smtClean="0"/>
              <a:t>by</a:t>
            </a:r>
            <a:r>
              <a:rPr lang="de-DE" sz="1700" dirty="0" smtClean="0"/>
              <a:t> FED4SAE</a:t>
            </a:r>
            <a:endParaRPr lang="en-GB" sz="1700" dirty="0" smtClean="0"/>
          </a:p>
          <a:p>
            <a:endParaRPr lang="de-DE" sz="1600" dirty="0" smtClean="0"/>
          </a:p>
          <a:p>
            <a:endParaRPr lang="en-GB" sz="800" dirty="0"/>
          </a:p>
          <a:p>
            <a:r>
              <a:rPr lang="de-DE" sz="2000" b="1" dirty="0" smtClean="0"/>
              <a:t>Area 2: 	</a:t>
            </a:r>
            <a:r>
              <a:rPr lang="de-DE" sz="2000" b="1" dirty="0" err="1" smtClean="0"/>
              <a:t>Advanced</a:t>
            </a:r>
            <a:r>
              <a:rPr lang="de-DE" sz="2000" b="1" dirty="0" smtClean="0"/>
              <a:t> Computing </a:t>
            </a:r>
            <a:r>
              <a:rPr lang="de-DE" sz="2000" b="1" dirty="0" err="1" smtClean="0"/>
              <a:t>aims</a:t>
            </a:r>
            <a:r>
              <a:rPr lang="de-DE" sz="2000" b="1" dirty="0" smtClean="0"/>
              <a:t> </a:t>
            </a:r>
            <a:r>
              <a:rPr lang="de-DE" sz="2000" b="1" dirty="0" err="1" smtClean="0"/>
              <a:t>to</a:t>
            </a:r>
            <a:endParaRPr lang="de-DE" sz="2000" b="1" dirty="0" smtClean="0"/>
          </a:p>
          <a:p>
            <a:endParaRPr lang="de-DE" sz="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/>
              <a:t>develop products for situations where high computing </a:t>
            </a:r>
            <a:r>
              <a:rPr lang="en-GB" sz="1700" dirty="0" smtClean="0"/>
              <a:t>capacity</a:t>
            </a:r>
            <a:br>
              <a:rPr lang="en-GB" sz="1700" dirty="0" smtClean="0"/>
            </a:br>
            <a:r>
              <a:rPr lang="en-GB" sz="1700" dirty="0" smtClean="0"/>
              <a:t>and </a:t>
            </a:r>
            <a:r>
              <a:rPr lang="en-GB" sz="1700" dirty="0"/>
              <a:t>low energy would be a competitive advantage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700" dirty="0"/>
              <a:t>support eco-system building for promising platforms developed </a:t>
            </a:r>
            <a:r>
              <a:rPr lang="en-GB" sz="1700" dirty="0" smtClean="0"/>
              <a:t>in</a:t>
            </a:r>
            <a:br>
              <a:rPr lang="en-GB" sz="1700" dirty="0" smtClean="0"/>
            </a:br>
            <a:r>
              <a:rPr lang="en-GB" sz="1700" dirty="0" smtClean="0"/>
              <a:t>earlier </a:t>
            </a:r>
            <a:r>
              <a:rPr lang="en-GB" sz="1700" dirty="0"/>
              <a:t>low power computing </a:t>
            </a:r>
            <a:r>
              <a:rPr lang="en-GB" sz="1700" dirty="0" smtClean="0"/>
              <a:t>projects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2 </a:t>
            </a:r>
            <a:r>
              <a:rPr lang="de-DE" sz="1700" dirty="0" err="1" smtClean="0"/>
              <a:t>projects</a:t>
            </a:r>
            <a:r>
              <a:rPr lang="de-DE" sz="1700" dirty="0" smtClean="0"/>
              <a:t> </a:t>
            </a:r>
            <a:r>
              <a:rPr lang="de-DE" sz="1700" dirty="0" err="1" smtClean="0"/>
              <a:t>with</a:t>
            </a:r>
            <a:r>
              <a:rPr lang="de-DE" sz="1700" dirty="0" smtClean="0"/>
              <a:t> 41 </a:t>
            </a:r>
            <a:r>
              <a:rPr lang="de-DE" sz="1700" dirty="0" err="1" smtClean="0"/>
              <a:t>hubs</a:t>
            </a:r>
            <a:endParaRPr lang="en-GB" sz="17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700" dirty="0" smtClean="0"/>
              <a:t>Open </a:t>
            </a:r>
            <a:r>
              <a:rPr lang="de-DE" sz="1700" dirty="0" err="1" smtClean="0"/>
              <a:t>calls</a:t>
            </a:r>
            <a:r>
              <a:rPr lang="de-DE" sz="1700" dirty="0" smtClean="0"/>
              <a:t> </a:t>
            </a:r>
            <a:r>
              <a:rPr lang="de-DE" sz="1700" dirty="0" err="1" smtClean="0"/>
              <a:t>by</a:t>
            </a:r>
            <a:r>
              <a:rPr lang="de-DE" sz="1700" dirty="0" smtClean="0"/>
              <a:t> TETRAMAX</a:t>
            </a:r>
            <a:endParaRPr lang="en-GB" sz="1700" dirty="0"/>
          </a:p>
          <a:p>
            <a:endParaRPr lang="de-DE" sz="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de-DE" sz="1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18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5</a:t>
            </a:fld>
            <a:endParaRPr lang="de-DE"/>
          </a:p>
        </p:txBody>
      </p:sp>
      <p:pic>
        <p:nvPicPr>
          <p:cNvPr id="12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265" y="1318658"/>
            <a:ext cx="1132867" cy="540000"/>
          </a:xfrm>
          <a:prstGeom prst="rect">
            <a:avLst/>
          </a:prstGeom>
          <a:noFill/>
        </p:spPr>
      </p:pic>
      <p:pic>
        <p:nvPicPr>
          <p:cNvPr id="13" name="Grafik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1326" y="2528802"/>
            <a:ext cx="1974627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14" name="Picture 2" descr="Bildergebnis für cpse labs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68693" y="1880568"/>
            <a:ext cx="1825234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fik 1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2851" y="4091716"/>
            <a:ext cx="809637" cy="720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9842" y="4960555"/>
            <a:ext cx="657593" cy="676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8782519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/>
              <a:t>Areas </a:t>
            </a:r>
            <a:r>
              <a:rPr lang="de-DE" dirty="0" err="1" smtClean="0"/>
              <a:t>of</a:t>
            </a:r>
            <a:r>
              <a:rPr lang="de-DE" dirty="0" smtClean="0"/>
              <a:t> Engagement</a:t>
            </a:r>
            <a:endParaRPr lang="en-GB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472585" y="1097281"/>
            <a:ext cx="7205472" cy="4978754"/>
          </a:xfrm>
        </p:spPr>
        <p:txBody>
          <a:bodyPr>
            <a:normAutofit fontScale="92500" lnSpcReduction="10000"/>
          </a:bodyPr>
          <a:lstStyle/>
          <a:p>
            <a:r>
              <a:rPr lang="de-DE" sz="2200" b="1" dirty="0"/>
              <a:t>Area 3: Smart Systems Integration </a:t>
            </a:r>
            <a:r>
              <a:rPr lang="de-DE" sz="2200" b="1" dirty="0" err="1"/>
              <a:t>aims</a:t>
            </a:r>
            <a:r>
              <a:rPr lang="de-DE" sz="2200" b="1" dirty="0"/>
              <a:t> </a:t>
            </a:r>
            <a:r>
              <a:rPr lang="de-DE" sz="2200" b="1" dirty="0" err="1"/>
              <a:t>to</a:t>
            </a:r>
            <a:r>
              <a:rPr lang="de-DE" sz="2200" b="1" dirty="0"/>
              <a:t>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 smtClean="0"/>
              <a:t>electronic </a:t>
            </a:r>
            <a:r>
              <a:rPr lang="en-GB" sz="1800" dirty="0"/>
              <a:t>components, sensors, smart objects and systems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access to advanced design and manufacturing for academia, </a:t>
            </a:r>
            <a:br>
              <a:rPr lang="en-GB" sz="1800" dirty="0"/>
            </a:br>
            <a:r>
              <a:rPr lang="en-GB" sz="1800" dirty="0"/>
              <a:t>research institutes and SMEs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rapid prototyping targeting SMEs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/>
              <a:t>3 </a:t>
            </a:r>
            <a:r>
              <a:rPr lang="de-DE" sz="1800" dirty="0" err="1"/>
              <a:t>projects</a:t>
            </a:r>
            <a:r>
              <a:rPr lang="de-DE" sz="1800" dirty="0"/>
              <a:t> </a:t>
            </a:r>
            <a:r>
              <a:rPr lang="de-DE" sz="1800" dirty="0" err="1"/>
              <a:t>with</a:t>
            </a:r>
            <a:r>
              <a:rPr lang="de-DE" sz="1800" dirty="0"/>
              <a:t> 15 </a:t>
            </a:r>
            <a:r>
              <a:rPr lang="de-DE" sz="1800" dirty="0" err="1"/>
              <a:t>hubs</a:t>
            </a:r>
            <a:endParaRPr lang="en-GB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/>
              <a:t>Open </a:t>
            </a:r>
            <a:r>
              <a:rPr lang="de-DE" sz="1800" dirty="0" err="1"/>
              <a:t>calls</a:t>
            </a:r>
            <a:r>
              <a:rPr lang="de-DE" sz="1800" dirty="0"/>
              <a:t> </a:t>
            </a:r>
            <a:r>
              <a:rPr lang="de-DE" sz="1800" dirty="0" err="1"/>
              <a:t>by</a:t>
            </a:r>
            <a:r>
              <a:rPr lang="de-DE" sz="1800" dirty="0"/>
              <a:t> </a:t>
            </a:r>
            <a:r>
              <a:rPr lang="de-DE" sz="1800" dirty="0" err="1"/>
              <a:t>diatomic</a:t>
            </a:r>
            <a:endParaRPr lang="en-GB" sz="1800" dirty="0"/>
          </a:p>
          <a:p>
            <a:endParaRPr lang="en-GB" sz="1600" dirty="0" smtClean="0"/>
          </a:p>
          <a:p>
            <a:endParaRPr lang="de-DE" sz="2000" dirty="0" smtClean="0"/>
          </a:p>
          <a:p>
            <a:r>
              <a:rPr lang="de-DE" sz="2200" b="1" dirty="0" smtClean="0"/>
              <a:t>Area 4: </a:t>
            </a:r>
            <a:r>
              <a:rPr lang="de-DE" sz="2200" b="1" dirty="0" err="1" smtClean="0"/>
              <a:t>Organic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and</a:t>
            </a:r>
            <a:r>
              <a:rPr lang="de-DE" sz="2200" b="1" dirty="0" smtClean="0"/>
              <a:t> large </a:t>
            </a:r>
            <a:r>
              <a:rPr lang="de-DE" sz="2200" b="1" dirty="0" err="1" smtClean="0"/>
              <a:t>area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electronics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aims</a:t>
            </a:r>
            <a:r>
              <a:rPr lang="de-DE" sz="2200" b="1" dirty="0" smtClean="0"/>
              <a:t> </a:t>
            </a:r>
            <a:r>
              <a:rPr lang="de-DE" sz="2200" b="1" dirty="0" err="1" smtClean="0"/>
              <a:t>to</a:t>
            </a:r>
            <a:endParaRPr lang="de-DE" sz="2200" b="1" dirty="0" smtClean="0"/>
          </a:p>
          <a:p>
            <a:endParaRPr lang="de-DE" sz="800" b="1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maturing, innovating and validating products with organic </a:t>
            </a:r>
            <a:r>
              <a:rPr lang="en-GB" sz="1800" dirty="0" smtClean="0"/>
              <a:t>and</a:t>
            </a:r>
            <a:br>
              <a:rPr lang="en-GB" sz="1800" dirty="0" smtClean="0"/>
            </a:br>
            <a:r>
              <a:rPr lang="en-GB" sz="1800" dirty="0" smtClean="0"/>
              <a:t>large </a:t>
            </a:r>
            <a:r>
              <a:rPr lang="en-GB" sz="1800" dirty="0"/>
              <a:t>area electronics technologies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access to design, technology and prototyping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/>
              <a:t>application experiments driven by concrete user </a:t>
            </a:r>
            <a:r>
              <a:rPr lang="en-GB" sz="1800" dirty="0" smtClean="0"/>
              <a:t>requirements</a:t>
            </a:r>
            <a:br>
              <a:rPr lang="en-GB" sz="1800" dirty="0" smtClean="0"/>
            </a:br>
            <a:r>
              <a:rPr lang="en-GB" sz="1800" dirty="0" smtClean="0"/>
              <a:t>and </a:t>
            </a:r>
            <a:r>
              <a:rPr lang="en-GB" sz="1800" dirty="0"/>
              <a:t>business </a:t>
            </a:r>
            <a:r>
              <a:rPr lang="en-GB" sz="1800" dirty="0" smtClean="0"/>
              <a:t>cases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 smtClean="0"/>
              <a:t>1 project </a:t>
            </a:r>
            <a:r>
              <a:rPr lang="de-DE" sz="1800" dirty="0" err="1" smtClean="0"/>
              <a:t>with</a:t>
            </a:r>
            <a:r>
              <a:rPr lang="de-DE" sz="1800" dirty="0" smtClean="0"/>
              <a:t> 9 </a:t>
            </a:r>
            <a:r>
              <a:rPr lang="de-DE" sz="1800" dirty="0" err="1" smtClean="0"/>
              <a:t>hubs</a:t>
            </a:r>
            <a:r>
              <a:rPr lang="de-DE" sz="1800" dirty="0" smtClean="0"/>
              <a:t> </a:t>
            </a:r>
            <a:endParaRPr lang="en-GB" sz="1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de-DE" sz="1800" dirty="0" smtClean="0"/>
              <a:t>Open </a:t>
            </a:r>
            <a:r>
              <a:rPr lang="de-DE" sz="1800" dirty="0" err="1" smtClean="0"/>
              <a:t>calls</a:t>
            </a:r>
            <a:r>
              <a:rPr lang="de-DE" sz="1800" dirty="0" smtClean="0"/>
              <a:t> </a:t>
            </a:r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SmartEEs</a:t>
            </a:r>
            <a:endParaRPr lang="en-GB" sz="18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de-DE" sz="18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sz="18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83B9E33F-C941-497A-9083-64231AC9B6AC}" type="slidenum">
              <a:rPr lang="de-DE" smtClean="0"/>
              <a:pPr/>
              <a:t>6</a:t>
            </a:fld>
            <a:endParaRPr lang="de-DE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6800" y="2671370"/>
            <a:ext cx="1620000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2798" y="1941940"/>
            <a:ext cx="1594002" cy="540000"/>
          </a:xfrm>
          <a:prstGeom prst="rect">
            <a:avLst/>
          </a:prstGeom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46629" y="1432364"/>
            <a:ext cx="1340171" cy="5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1339" y="4812257"/>
            <a:ext cx="1325461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84695"/>
      </p:ext>
    </p:extLst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rafik 47"/>
          <p:cNvPicPr>
            <a:picLocks noChangeAspect="1"/>
          </p:cNvPicPr>
          <p:nvPr/>
        </p:nvPicPr>
        <p:blipFill rotWithShape="1">
          <a:blip r:embed="rId2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3621" y="956893"/>
            <a:ext cx="6022145" cy="5276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Digital Innovation Hubs in SAE so far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8205737" y="6403299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7</a:t>
            </a:fld>
            <a:endParaRPr lang="de-DE" dirty="0"/>
          </a:p>
        </p:txBody>
      </p:sp>
      <p:pic>
        <p:nvPicPr>
          <p:cNvPr id="49" name="Grafik 48">
            <a:extLst>
              <a:ext uri="{FF2B5EF4-FFF2-40B4-BE49-F238E27FC236}">
                <a16:creationId xmlns:a16="http://schemas.microsoft.com/office/drawing/2014/main" id="{A2E0348A-1D06-4109-AA79-776A137AE9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3621" y="956893"/>
            <a:ext cx="6022145" cy="5276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1" name="Picture 4">
            <a:extLst>
              <a:ext uri="{FF2B5EF4-FFF2-40B4-BE49-F238E27FC236}">
                <a16:creationId xmlns:a16="http://schemas.microsoft.com/office/drawing/2014/main" id="{15192120-072C-4080-9B1A-BFC69A0B6C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42933" y="1632649"/>
            <a:ext cx="1340171" cy="540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B74ED7E7-B12B-4702-9316-41C646F0FF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21983" y="5583156"/>
            <a:ext cx="673377" cy="598826"/>
          </a:xfrm>
          <a:prstGeom prst="rect">
            <a:avLst/>
          </a:prstGeom>
          <a:noFill/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A56E680E-3257-4AE8-B7C0-39381716AEC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3711" y="4219433"/>
            <a:ext cx="1104550" cy="540000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CCA9FE6D-F813-45FF-A6D6-A86A25C18AB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2869" y="2283472"/>
            <a:ext cx="1974627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CB0AA5F6-1C59-4CFA-ADAB-E694E09A4EF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64870" y="3572807"/>
            <a:ext cx="1620000" cy="540000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7066D043-1BCD-448E-BC1C-E14285829BA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1765" y="4864112"/>
            <a:ext cx="1594002" cy="540000"/>
          </a:xfrm>
          <a:prstGeom prst="rect">
            <a:avLst/>
          </a:prstGeom>
        </p:spPr>
      </p:pic>
      <p:pic>
        <p:nvPicPr>
          <p:cNvPr id="57" name="Picture 2" descr="Bildergebnis für cpse labs">
            <a:extLst>
              <a:ext uri="{FF2B5EF4-FFF2-40B4-BE49-F238E27FC236}">
                <a16:creationId xmlns:a16="http://schemas.microsoft.com/office/drawing/2014/main" id="{6826645A-56C6-4F17-AFF3-3A2237DB7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43388" y="978631"/>
            <a:ext cx="1825234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20C11849-8B5D-4859-8994-F668B8CE5C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54747" y="956893"/>
            <a:ext cx="6022145" cy="52768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59" name="Gruppieren 58">
            <a:extLst>
              <a:ext uri="{FF2B5EF4-FFF2-40B4-BE49-F238E27FC236}">
                <a16:creationId xmlns:a16="http://schemas.microsoft.com/office/drawing/2014/main" id="{A75A7DE1-DF7C-42B9-93F1-07CF1038AFB3}"/>
              </a:ext>
            </a:extLst>
          </p:cNvPr>
          <p:cNvGrpSpPr/>
          <p:nvPr/>
        </p:nvGrpSpPr>
        <p:grpSpPr>
          <a:xfrm>
            <a:off x="1095206" y="2243319"/>
            <a:ext cx="3538841" cy="3519852"/>
            <a:chOff x="1095206" y="2243319"/>
            <a:chExt cx="3538841" cy="3519852"/>
          </a:xfrm>
        </p:grpSpPr>
        <p:sp>
          <p:nvSpPr>
            <p:cNvPr id="60" name="Textfeld 59">
              <a:extLst>
                <a:ext uri="{FF2B5EF4-FFF2-40B4-BE49-F238E27FC236}">
                  <a16:creationId xmlns:a16="http://schemas.microsoft.com/office/drawing/2014/main" id="{E8ED9DB2-D58E-48A2-9390-B9EC125D5D84}"/>
                </a:ext>
              </a:extLst>
            </p:cNvPr>
            <p:cNvSpPr txBox="1"/>
            <p:nvPr/>
          </p:nvSpPr>
          <p:spPr>
            <a:xfrm rot="10800000">
              <a:off x="3022640" y="2704263"/>
              <a:ext cx="516134" cy="397666"/>
            </a:xfrm>
            <a:prstGeom prst="rect">
              <a:avLst/>
            </a:prstGeom>
            <a:noFill/>
            <a:scene3d>
              <a:camera prst="orthographicFront">
                <a:rot lat="10800000" lon="0" rev="0"/>
              </a:camera>
              <a:lightRig rig="threePt" dir="t"/>
            </a:scene3d>
          </p:spPr>
          <p:txBody>
            <a:bodyPr wrap="square" rtlCol="0">
              <a:spAutoFit/>
            </a:bodyPr>
            <a:lstStyle/>
            <a:p>
              <a:r>
                <a:rPr lang="de-DE" sz="2000" dirty="0">
                  <a:solidFill>
                    <a:srgbClr val="F42CC9"/>
                  </a:solidFill>
                  <a:sym typeface="Wingdings"/>
                </a:rPr>
                <a:t></a:t>
              </a:r>
              <a:endParaRPr lang="de-DE" sz="2200" dirty="0">
                <a:solidFill>
                  <a:srgbClr val="F42CC9"/>
                </a:solidFill>
              </a:endParaRPr>
            </a:p>
          </p:txBody>
        </p:sp>
        <p:sp>
          <p:nvSpPr>
            <p:cNvPr id="61" name="Rechteck 60">
              <a:extLst>
                <a:ext uri="{FF2B5EF4-FFF2-40B4-BE49-F238E27FC236}">
                  <a16:creationId xmlns:a16="http://schemas.microsoft.com/office/drawing/2014/main" id="{EEA53C32-9B9C-45B6-9298-549F64364EFD}"/>
                </a:ext>
              </a:extLst>
            </p:cNvPr>
            <p:cNvSpPr/>
            <p:nvPr/>
          </p:nvSpPr>
          <p:spPr>
            <a:xfrm rot="10800000">
              <a:off x="3692277" y="4458280"/>
              <a:ext cx="35137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sz="2000" dirty="0">
                  <a:solidFill>
                    <a:srgbClr val="F42CC9"/>
                  </a:solidFill>
                  <a:sym typeface="Wingdings"/>
                </a:rPr>
                <a:t></a:t>
              </a:r>
              <a:endParaRPr lang="de-DE" sz="2000" dirty="0">
                <a:solidFill>
                  <a:srgbClr val="F42CC9"/>
                </a:solidFill>
              </a:endParaRPr>
            </a:p>
          </p:txBody>
        </p:sp>
        <p:pic>
          <p:nvPicPr>
            <p:cNvPr id="62" name="Picture 2">
              <a:extLst>
                <a:ext uri="{FF2B5EF4-FFF2-40B4-BE49-F238E27FC236}">
                  <a16:creationId xmlns:a16="http://schemas.microsoft.com/office/drawing/2014/main" id="{29618B19-548B-4A7F-A3C8-D0C522EB918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115250" y="3659519"/>
              <a:ext cx="577500" cy="6516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3" name="Picture 2">
              <a:extLst>
                <a:ext uri="{FF2B5EF4-FFF2-40B4-BE49-F238E27FC236}">
                  <a16:creationId xmlns:a16="http://schemas.microsoft.com/office/drawing/2014/main" id="{7AB78AB6-AE30-4029-B95B-2D6D2419DB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01259" y="4040478"/>
              <a:ext cx="580528" cy="6550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4" name="Picture 2">
              <a:extLst>
                <a:ext uri="{FF2B5EF4-FFF2-40B4-BE49-F238E27FC236}">
                  <a16:creationId xmlns:a16="http://schemas.microsoft.com/office/drawing/2014/main" id="{491124C6-6B9B-41EA-A7C6-97AA55D099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777661" y="3092745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5" name="Picture 2">
              <a:extLst>
                <a:ext uri="{FF2B5EF4-FFF2-40B4-BE49-F238E27FC236}">
                  <a16:creationId xmlns:a16="http://schemas.microsoft.com/office/drawing/2014/main" id="{8756CA13-6150-496F-82C3-918A092C1E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044342" y="4773758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6" name="Picture 2">
              <a:extLst>
                <a:ext uri="{FF2B5EF4-FFF2-40B4-BE49-F238E27FC236}">
                  <a16:creationId xmlns:a16="http://schemas.microsoft.com/office/drawing/2014/main" id="{08B3F9CC-A48D-4E0C-91F8-F5FCD903CF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276252" y="3587565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7" name="Picture 2">
              <a:extLst>
                <a:ext uri="{FF2B5EF4-FFF2-40B4-BE49-F238E27FC236}">
                  <a16:creationId xmlns:a16="http://schemas.microsoft.com/office/drawing/2014/main" id="{6D34033E-C3EE-4A53-973C-944E89F35F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095206" y="5161336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8" name="Picture 2">
              <a:extLst>
                <a:ext uri="{FF2B5EF4-FFF2-40B4-BE49-F238E27FC236}">
                  <a16:creationId xmlns:a16="http://schemas.microsoft.com/office/drawing/2014/main" id="{973EE6F8-8E45-4C2E-BEAF-FFE0670ABC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305584" y="4254922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9" name="Picture 2">
              <a:extLst>
                <a:ext uri="{FF2B5EF4-FFF2-40B4-BE49-F238E27FC236}">
                  <a16:creationId xmlns:a16="http://schemas.microsoft.com/office/drawing/2014/main" id="{215A246D-5763-42A3-AA11-6735121B47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884181" y="3968686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0" name="Picture 2">
              <a:extLst>
                <a:ext uri="{FF2B5EF4-FFF2-40B4-BE49-F238E27FC236}">
                  <a16:creationId xmlns:a16="http://schemas.microsoft.com/office/drawing/2014/main" id="{1FF74B63-0964-4990-8642-FACDF09542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150863" y="4970512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" name="Picture 2">
              <a:extLst>
                <a:ext uri="{FF2B5EF4-FFF2-40B4-BE49-F238E27FC236}">
                  <a16:creationId xmlns:a16="http://schemas.microsoft.com/office/drawing/2014/main" id="{8E3A041F-2C66-42CD-8AA1-51BA16C343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383268" y="3443920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2" name="Picture 2">
              <a:extLst>
                <a:ext uri="{FF2B5EF4-FFF2-40B4-BE49-F238E27FC236}">
                  <a16:creationId xmlns:a16="http://schemas.microsoft.com/office/drawing/2014/main" id="{CB26D44B-D7F7-4C55-A6B4-0B651D5EBC3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733112" y="2895301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3" name="Picture 2">
              <a:extLst>
                <a:ext uri="{FF2B5EF4-FFF2-40B4-BE49-F238E27FC236}">
                  <a16:creationId xmlns:a16="http://schemas.microsoft.com/office/drawing/2014/main" id="{CD273FA8-835A-4455-A09E-B1FEDA321C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778992" y="4716080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4" name="Picture 2">
              <a:extLst>
                <a:ext uri="{FF2B5EF4-FFF2-40B4-BE49-F238E27FC236}">
                  <a16:creationId xmlns:a16="http://schemas.microsoft.com/office/drawing/2014/main" id="{92A267E9-2D31-41AD-AF3A-9B7899A50E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114760" y="4223118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5" name="Picture 2">
              <a:extLst>
                <a:ext uri="{FF2B5EF4-FFF2-40B4-BE49-F238E27FC236}">
                  <a16:creationId xmlns:a16="http://schemas.microsoft.com/office/drawing/2014/main" id="{9F86BDA8-E231-4DDC-95ED-735F8691BE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097032" y="3889176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6" name="Picture 2">
              <a:extLst>
                <a:ext uri="{FF2B5EF4-FFF2-40B4-BE49-F238E27FC236}">
                  <a16:creationId xmlns:a16="http://schemas.microsoft.com/office/drawing/2014/main" id="{BC82A1AE-0D92-4449-917F-38830725F2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472555" y="3722205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7" name="Picture 2">
              <a:extLst>
                <a:ext uri="{FF2B5EF4-FFF2-40B4-BE49-F238E27FC236}">
                  <a16:creationId xmlns:a16="http://schemas.microsoft.com/office/drawing/2014/main" id="{4500A0D8-0B96-463E-9BAC-85C80445992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534337" y="3396214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8" name="Picture 2">
              <a:extLst>
                <a:ext uri="{FF2B5EF4-FFF2-40B4-BE49-F238E27FC236}">
                  <a16:creationId xmlns:a16="http://schemas.microsoft.com/office/drawing/2014/main" id="{4990A6D5-15FE-4AAC-A7EC-45872AE46A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957566" y="5145434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9" name="Picture 2">
              <a:extLst>
                <a:ext uri="{FF2B5EF4-FFF2-40B4-BE49-F238E27FC236}">
                  <a16:creationId xmlns:a16="http://schemas.microsoft.com/office/drawing/2014/main" id="{F4FEF2BC-6A74-458C-B483-D8AAFB6637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4100684" y="2243319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0" name="Picture 2">
              <a:extLst>
                <a:ext uri="{FF2B5EF4-FFF2-40B4-BE49-F238E27FC236}">
                  <a16:creationId xmlns:a16="http://schemas.microsoft.com/office/drawing/2014/main" id="{965F5815-15B7-44D2-B753-6C115984EC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623624" y="3690401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1" name="Picture 2">
              <a:extLst>
                <a:ext uri="{FF2B5EF4-FFF2-40B4-BE49-F238E27FC236}">
                  <a16:creationId xmlns:a16="http://schemas.microsoft.com/office/drawing/2014/main" id="{7F05A844-FD94-485E-A07E-0B6C92D3CA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216297" y="3388263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2" name="Picture 2">
              <a:extLst>
                <a:ext uri="{FF2B5EF4-FFF2-40B4-BE49-F238E27FC236}">
                  <a16:creationId xmlns:a16="http://schemas.microsoft.com/office/drawing/2014/main" id="{543B6235-7ACC-42F5-8BDA-296AE51E4F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604070" y="4580913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3" name="Picture 2">
              <a:extLst>
                <a:ext uri="{FF2B5EF4-FFF2-40B4-BE49-F238E27FC236}">
                  <a16:creationId xmlns:a16="http://schemas.microsoft.com/office/drawing/2014/main" id="{131CCB5C-8837-4228-8845-39F959BBFA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2613847" y="3420067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4" name="Picture 2">
              <a:extLst>
                <a:ext uri="{FF2B5EF4-FFF2-40B4-BE49-F238E27FC236}">
                  <a16:creationId xmlns:a16="http://schemas.microsoft.com/office/drawing/2014/main" id="{1DB6A26A-94B9-4B8D-9685-7B3082BD2C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1548413" y="4898953"/>
              <a:ext cx="533363" cy="6018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5" name="Grafik 84">
            <a:extLst>
              <a:ext uri="{FF2B5EF4-FFF2-40B4-BE49-F238E27FC236}">
                <a16:creationId xmlns:a16="http://schemas.microsoft.com/office/drawing/2014/main" id="{FDAF57B2-1121-4476-A2A9-901F8B6BE98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5575" y="5586202"/>
            <a:ext cx="529337" cy="540000"/>
          </a:xfrm>
          <a:prstGeom prst="rect">
            <a:avLst/>
          </a:prstGeom>
        </p:spPr>
      </p:pic>
      <p:pic>
        <p:nvPicPr>
          <p:cNvPr id="42" name="Grafik 41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5622" y="2929124"/>
            <a:ext cx="1040727" cy="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3300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10647" y="1648673"/>
            <a:ext cx="64071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Digital Innovation Hubs in SAE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8205737" y="6410856"/>
            <a:ext cx="481063" cy="365125"/>
          </a:xfrm>
        </p:spPr>
        <p:txBody>
          <a:bodyPr/>
          <a:lstStyle/>
          <a:p>
            <a:fld id="{83B9E33F-C941-497A-9083-64231AC9B6AC}" type="slidenum">
              <a:rPr lang="de-DE" smtClean="0"/>
              <a:pPr/>
              <a:t>8</a:t>
            </a:fld>
            <a:endParaRPr lang="de-DE" dirty="0"/>
          </a:p>
        </p:txBody>
      </p:sp>
      <p:pic>
        <p:nvPicPr>
          <p:cNvPr id="19" name="Espace réservé du contenu 13">
            <a:extLst>
              <a:ext uri="{FF2B5EF4-FFF2-40B4-BE49-F238E27FC236}">
                <a16:creationId xmlns:a16="http://schemas.microsoft.com/office/drawing/2014/main" id="{E3B4E5C1-79BB-4807-8DD0-3FADB3C0EF8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976" y="4101190"/>
            <a:ext cx="695630" cy="360000"/>
          </a:xfrm>
          <a:prstGeom prst="rect">
            <a:avLst/>
          </a:prstGeom>
        </p:spPr>
      </p:pic>
      <p:pic>
        <p:nvPicPr>
          <p:cNvPr id="21" name="Image 4">
            <a:extLst>
              <a:ext uri="{FF2B5EF4-FFF2-40B4-BE49-F238E27FC236}">
                <a16:creationId xmlns:a16="http://schemas.microsoft.com/office/drawing/2014/main" id="{749A1BEA-4543-45B4-8FC9-9A1765C7EF7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04" y="5307770"/>
            <a:ext cx="887586" cy="360000"/>
          </a:xfrm>
          <a:prstGeom prst="rect">
            <a:avLst/>
          </a:prstGeom>
        </p:spPr>
      </p:pic>
      <p:pic>
        <p:nvPicPr>
          <p:cNvPr id="24" name="Image 7">
            <a:extLst>
              <a:ext uri="{FF2B5EF4-FFF2-40B4-BE49-F238E27FC236}">
                <a16:creationId xmlns:a16="http://schemas.microsoft.com/office/drawing/2014/main" id="{59F272E6-CD8A-4927-93A9-7C9374EC08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0840" y="5807269"/>
            <a:ext cx="981176" cy="360000"/>
          </a:xfrm>
          <a:prstGeom prst="rect">
            <a:avLst/>
          </a:prstGeom>
        </p:spPr>
      </p:pic>
      <p:pic>
        <p:nvPicPr>
          <p:cNvPr id="25" name="Image 8">
            <a:extLst>
              <a:ext uri="{FF2B5EF4-FFF2-40B4-BE49-F238E27FC236}">
                <a16:creationId xmlns:a16="http://schemas.microsoft.com/office/drawing/2014/main" id="{95EE07A6-7D5E-4981-8BAF-5E290B6D5C7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4377" y="1106222"/>
            <a:ext cx="1656233" cy="360000"/>
          </a:xfrm>
          <a:prstGeom prst="rect">
            <a:avLst/>
          </a:prstGeom>
        </p:spPr>
      </p:pic>
      <p:pic>
        <p:nvPicPr>
          <p:cNvPr id="27" name="Image 11">
            <a:extLst>
              <a:ext uri="{FF2B5EF4-FFF2-40B4-BE49-F238E27FC236}">
                <a16:creationId xmlns:a16="http://schemas.microsoft.com/office/drawing/2014/main" id="{52D57225-A4C1-4EB5-9276-6C0EE2E5009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447" y="1710404"/>
            <a:ext cx="1295079" cy="253679"/>
          </a:xfrm>
          <a:prstGeom prst="rect">
            <a:avLst/>
          </a:prstGeom>
        </p:spPr>
      </p:pic>
      <p:pic>
        <p:nvPicPr>
          <p:cNvPr id="29" name="Image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9671" y="5843774"/>
            <a:ext cx="926437" cy="360000"/>
          </a:xfrm>
          <a:prstGeom prst="rect">
            <a:avLst/>
          </a:prstGeom>
        </p:spPr>
      </p:pic>
      <p:pic>
        <p:nvPicPr>
          <p:cNvPr id="30" name="Picture 14" descr="http://www.swerea.se/Global/LogoTypes/ivf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1422" y="4718536"/>
            <a:ext cx="1643212" cy="29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" descr="C:\Users\jk1047\Desktop\Hahn-Schickard Logo ohne Claim CMYK.jpg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1665" y="2760892"/>
            <a:ext cx="675545" cy="405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http://www.cismst.org/fileadmin/img/logo.png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068" y="1662740"/>
            <a:ext cx="1333334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2" descr="http://ieee-compel.org/files/2013/10/Logo_IK4-Ikerlan.jpg"/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2703" y="3360263"/>
            <a:ext cx="1622533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CustomShape 4"/>
          <p:cNvSpPr/>
          <p:nvPr/>
        </p:nvSpPr>
        <p:spPr>
          <a:xfrm>
            <a:off x="406027" y="-4015690"/>
            <a:ext cx="3222720" cy="1257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37" name="image41.png"/>
          <p:cNvPicPr/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178781" y="3381374"/>
            <a:ext cx="1809000" cy="360000"/>
          </a:xfrm>
          <a:prstGeom prst="rect">
            <a:avLst/>
          </a:prstGeom>
          <a:ln>
            <a:noFill/>
          </a:ln>
        </p:spPr>
      </p:pic>
      <p:pic>
        <p:nvPicPr>
          <p:cNvPr id="38" name="Picture 6"/>
          <p:cNvPicPr/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66602" y="2871651"/>
            <a:ext cx="615960" cy="360000"/>
          </a:xfrm>
          <a:prstGeom prst="rect">
            <a:avLst/>
          </a:prstGeom>
          <a:ln>
            <a:noFill/>
          </a:ln>
        </p:spPr>
      </p:pic>
      <p:pic>
        <p:nvPicPr>
          <p:cNvPr id="39" name="Picture 7"/>
          <p:cNvPicPr/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3776485" y="1059469"/>
            <a:ext cx="1850040" cy="360000"/>
          </a:xfrm>
          <a:prstGeom prst="rect">
            <a:avLst/>
          </a:prstGeom>
          <a:ln>
            <a:noFill/>
          </a:ln>
        </p:spPr>
      </p:pic>
      <p:pic>
        <p:nvPicPr>
          <p:cNvPr id="40" name="Picture 9"/>
          <p:cNvPicPr/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7628842" y="2821619"/>
            <a:ext cx="1459800" cy="360000"/>
          </a:xfrm>
          <a:prstGeom prst="rect">
            <a:avLst/>
          </a:prstGeom>
          <a:ln>
            <a:noFill/>
          </a:ln>
        </p:spPr>
      </p:pic>
      <p:pic>
        <p:nvPicPr>
          <p:cNvPr id="41" name="Picture 11"/>
          <p:cNvPicPr/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4665023" y="2840401"/>
            <a:ext cx="1677600" cy="360000"/>
          </a:xfrm>
          <a:prstGeom prst="rect">
            <a:avLst/>
          </a:prstGeom>
          <a:ln>
            <a:noFill/>
          </a:ln>
        </p:spPr>
      </p:pic>
      <p:pic>
        <p:nvPicPr>
          <p:cNvPr id="42" name="Picture 8"/>
          <p:cNvPicPr/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4422753" y="4687939"/>
            <a:ext cx="2124720" cy="360000"/>
          </a:xfrm>
          <a:prstGeom prst="rect">
            <a:avLst/>
          </a:prstGeom>
          <a:ln>
            <a:noFill/>
          </a:ln>
        </p:spPr>
      </p:pic>
      <p:pic>
        <p:nvPicPr>
          <p:cNvPr id="43" name="Picture 12"/>
          <p:cNvPicPr/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770707" y="4101190"/>
            <a:ext cx="1548720" cy="360000"/>
          </a:xfrm>
          <a:prstGeom prst="rect">
            <a:avLst/>
          </a:prstGeom>
          <a:ln>
            <a:noFill/>
          </a:ln>
        </p:spPr>
      </p:pic>
      <p:pic>
        <p:nvPicPr>
          <p:cNvPr id="45" name="Picture 13"/>
          <p:cNvPicPr/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892489" y="2198267"/>
            <a:ext cx="1395360" cy="360000"/>
          </a:xfrm>
          <a:prstGeom prst="rect">
            <a:avLst/>
          </a:prstGeom>
          <a:ln>
            <a:noFill/>
          </a:ln>
        </p:spPr>
      </p:pic>
      <p:pic>
        <p:nvPicPr>
          <p:cNvPr id="66" name="Image 75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1051" y="5331449"/>
            <a:ext cx="1475463" cy="265182"/>
          </a:xfrm>
          <a:prstGeom prst="rect">
            <a:avLst/>
          </a:prstGeom>
        </p:spPr>
      </p:pic>
      <p:pic>
        <p:nvPicPr>
          <p:cNvPr id="68" name="Image 77"/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1930" y="2188328"/>
            <a:ext cx="891160" cy="360000"/>
          </a:xfrm>
          <a:prstGeom prst="rect">
            <a:avLst/>
          </a:prstGeom>
        </p:spPr>
      </p:pic>
      <p:pic>
        <p:nvPicPr>
          <p:cNvPr id="69" name="Image 78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3143" y="1657244"/>
            <a:ext cx="898613" cy="360000"/>
          </a:xfrm>
          <a:prstGeom prst="rect">
            <a:avLst/>
          </a:prstGeom>
        </p:spPr>
      </p:pic>
      <p:pic>
        <p:nvPicPr>
          <p:cNvPr id="71" name="Image 80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37964" y="3360263"/>
            <a:ext cx="523134" cy="360000"/>
          </a:xfrm>
          <a:prstGeom prst="rect">
            <a:avLst/>
          </a:prstGeom>
        </p:spPr>
      </p:pic>
      <p:pic>
        <p:nvPicPr>
          <p:cNvPr id="73" name="Image 82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2804" y="3974790"/>
            <a:ext cx="441385" cy="519565"/>
          </a:xfrm>
          <a:prstGeom prst="rect">
            <a:avLst/>
          </a:prstGeom>
        </p:spPr>
      </p:pic>
      <p:pic>
        <p:nvPicPr>
          <p:cNvPr id="75" name="Image 67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12" y="5750497"/>
            <a:ext cx="501448" cy="523302"/>
          </a:xfrm>
          <a:prstGeom prst="rect">
            <a:avLst/>
          </a:prstGeom>
        </p:spPr>
      </p:pic>
      <p:pic>
        <p:nvPicPr>
          <p:cNvPr id="76" name="Picture 2"/>
          <p:cNvPicPr>
            <a:picLocks noChangeAspect="1" noChangeArrowheads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6485" y="1583678"/>
            <a:ext cx="475383" cy="439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3"/>
          <p:cNvPicPr>
            <a:picLocks noChangeAspect="1" noChangeArrowheads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9251" y="2185126"/>
            <a:ext cx="1299733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4"/>
          <p:cNvPicPr>
            <a:picLocks noChangeAspect="1" noChangeArrowheads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1053" y="1053604"/>
            <a:ext cx="741476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6"/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9032" y="4645939"/>
            <a:ext cx="560123" cy="465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2"/>
          <p:cNvPicPr>
            <a:picLocks noChangeAspect="1" noChangeArrowheads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1891" y="3352337"/>
            <a:ext cx="722989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" name="Picture 4"/>
          <p:cNvPicPr>
            <a:picLocks noChangeAspect="1" noChangeArrowheads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2526" y="1076425"/>
            <a:ext cx="317775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" name="Picture 5"/>
          <p:cNvPicPr>
            <a:picLocks noChangeAspect="1" noChangeArrowheads="1"/>
          </p:cNvPicPr>
          <p:nvPr/>
        </p:nvPicPr>
        <p:blipFill>
          <a:blip r:embed="rId3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381" y="4101190"/>
            <a:ext cx="589327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9"/>
          <p:cNvPicPr>
            <a:picLocks noChangeAspect="1" noChangeArrowheads="1"/>
          </p:cNvPicPr>
          <p:nvPr/>
        </p:nvPicPr>
        <p:blipFill>
          <a:blip r:embed="rId3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7416" y="2829369"/>
            <a:ext cx="1197766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1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0447" y="2216456"/>
            <a:ext cx="2097067" cy="303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1" name="Grafik 90"/>
          <p:cNvPicPr>
            <a:picLocks noChangeAspect="1"/>
          </p:cNvPicPr>
          <p:nvPr/>
        </p:nvPicPr>
        <p:blipFill>
          <a:blip r:embed="rId3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7480" y="4101190"/>
            <a:ext cx="1592921" cy="360000"/>
          </a:xfrm>
          <a:prstGeom prst="rect">
            <a:avLst/>
          </a:prstGeom>
          <a:ln>
            <a:noFill/>
          </a:ln>
        </p:spPr>
      </p:pic>
      <p:pic>
        <p:nvPicPr>
          <p:cNvPr id="92" name="Grafik 91"/>
          <p:cNvPicPr>
            <a:picLocks noChangeAspect="1"/>
          </p:cNvPicPr>
          <p:nvPr/>
        </p:nvPicPr>
        <p:blipFill>
          <a:blip r:embed="rId3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2889" y="4127258"/>
            <a:ext cx="1024886" cy="360000"/>
          </a:xfrm>
          <a:prstGeom prst="rect">
            <a:avLst/>
          </a:prstGeom>
          <a:ln>
            <a:noFill/>
          </a:ln>
        </p:spPr>
      </p:pic>
      <p:pic>
        <p:nvPicPr>
          <p:cNvPr id="93" name="Grafik 92"/>
          <p:cNvPicPr>
            <a:picLocks noChangeAspect="1"/>
          </p:cNvPicPr>
          <p:nvPr/>
        </p:nvPicPr>
        <p:blipFill>
          <a:blip r:embed="rId3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8782" y="4054573"/>
            <a:ext cx="514286" cy="360000"/>
          </a:xfrm>
          <a:prstGeom prst="rect">
            <a:avLst/>
          </a:prstGeom>
          <a:ln>
            <a:noFill/>
          </a:ln>
        </p:spPr>
      </p:pic>
      <p:pic>
        <p:nvPicPr>
          <p:cNvPr id="94" name="Grafik 93"/>
          <p:cNvPicPr>
            <a:picLocks noChangeAspect="1"/>
          </p:cNvPicPr>
          <p:nvPr/>
        </p:nvPicPr>
        <p:blipFill rotWithShape="1">
          <a:blip r:embed="rId3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3214" y="3381374"/>
            <a:ext cx="1036363" cy="360000"/>
          </a:xfrm>
          <a:prstGeom prst="rect">
            <a:avLst/>
          </a:prstGeom>
          <a:ln>
            <a:noFill/>
          </a:ln>
        </p:spPr>
      </p:pic>
      <p:pic>
        <p:nvPicPr>
          <p:cNvPr id="96" name="Grafik 95"/>
          <p:cNvPicPr>
            <a:picLocks noChangeAspect="1"/>
          </p:cNvPicPr>
          <p:nvPr/>
        </p:nvPicPr>
        <p:blipFill>
          <a:blip r:embed="rId4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553" y="5762123"/>
            <a:ext cx="405788" cy="466197"/>
          </a:xfrm>
          <a:prstGeom prst="rect">
            <a:avLst/>
          </a:prstGeom>
          <a:ln>
            <a:noFill/>
          </a:ln>
        </p:spPr>
      </p:pic>
      <p:pic>
        <p:nvPicPr>
          <p:cNvPr id="97" name="Grafik 96"/>
          <p:cNvPicPr>
            <a:picLocks noChangeAspect="1"/>
          </p:cNvPicPr>
          <p:nvPr/>
        </p:nvPicPr>
        <p:blipFill>
          <a:blip r:embed="rId4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0189" y="4698448"/>
            <a:ext cx="1011679" cy="360000"/>
          </a:xfrm>
          <a:prstGeom prst="rect">
            <a:avLst/>
          </a:prstGeom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52235" y="5271952"/>
            <a:ext cx="120053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9018" y="2840403"/>
            <a:ext cx="120053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AutoShape 5" descr="Bildergebnis für eureca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40800" y="1710404"/>
            <a:ext cx="114571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1344" y="2816252"/>
            <a:ext cx="119707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9" descr="Bildergebnis für ebn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34" y="2228364"/>
            <a:ext cx="72683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819" y="1059469"/>
            <a:ext cx="1122561" cy="325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4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756" y="4657342"/>
            <a:ext cx="1045151" cy="453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6"/>
          <p:cNvPicPr>
            <a:picLocks noChangeAspect="1" noChangeArrowheads="1"/>
          </p:cNvPicPr>
          <p:nvPr/>
        </p:nvPicPr>
        <p:blipFill>
          <a:blip r:embed="rId4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8703" y="1086990"/>
            <a:ext cx="990852" cy="3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 descr="Bildergebnis für rub bochum"/>
          <p:cNvPicPr>
            <a:picLocks noChangeAspect="1" noChangeArrowheads="1"/>
          </p:cNvPicPr>
          <p:nvPr/>
        </p:nvPicPr>
        <p:blipFill>
          <a:blip r:embed="rId5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5191" y="4687939"/>
            <a:ext cx="1877884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5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0491" y="1662740"/>
            <a:ext cx="1025865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 rotWithShape="1">
          <a:blip r:embed="rId5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81558" y="1662740"/>
            <a:ext cx="86595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5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4636" y="1644056"/>
            <a:ext cx="28316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5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740" y="5779520"/>
            <a:ext cx="92571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5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381" y="5284040"/>
            <a:ext cx="3584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22"/>
          <p:cNvPicPr>
            <a:picLocks noChangeAspect="1" noChangeArrowheads="1"/>
          </p:cNvPicPr>
          <p:nvPr/>
        </p:nvPicPr>
        <p:blipFill>
          <a:blip r:embed="rId5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4833" y="2188328"/>
            <a:ext cx="1577944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23"/>
          <p:cNvPicPr>
            <a:picLocks noChangeAspect="1" noChangeArrowheads="1"/>
          </p:cNvPicPr>
          <p:nvPr/>
        </p:nvPicPr>
        <p:blipFill>
          <a:blip r:embed="rId5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405" y="2763842"/>
            <a:ext cx="539436" cy="467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24"/>
          <p:cNvPicPr>
            <a:picLocks noChangeAspect="1" noChangeArrowheads="1"/>
          </p:cNvPicPr>
          <p:nvPr/>
        </p:nvPicPr>
        <p:blipFill>
          <a:blip r:embed="rId5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5511" y="5833129"/>
            <a:ext cx="1257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25"/>
          <p:cNvPicPr>
            <a:picLocks noChangeAspect="1" noChangeArrowheads="1"/>
          </p:cNvPicPr>
          <p:nvPr/>
        </p:nvPicPr>
        <p:blipFill>
          <a:blip r:embed="rId5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0232" y="5340156"/>
            <a:ext cx="18072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6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2743" y="3381374"/>
            <a:ext cx="755829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27"/>
          <p:cNvPicPr>
            <a:picLocks noChangeAspect="1" noChangeArrowheads="1"/>
          </p:cNvPicPr>
          <p:nvPr/>
        </p:nvPicPr>
        <p:blipFill>
          <a:blip r:embed="rId6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5121" y="5271952"/>
            <a:ext cx="1175806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28"/>
          <p:cNvPicPr>
            <a:picLocks noChangeAspect="1" noChangeArrowheads="1"/>
          </p:cNvPicPr>
          <p:nvPr/>
        </p:nvPicPr>
        <p:blipFill rotWithShape="1">
          <a:blip r:embed="rId6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139882" y="5807269"/>
            <a:ext cx="800728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29"/>
          <p:cNvPicPr>
            <a:picLocks noChangeAspect="1" noChangeArrowheads="1"/>
          </p:cNvPicPr>
          <p:nvPr/>
        </p:nvPicPr>
        <p:blipFill>
          <a:blip r:embed="rId6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50814" y="5708559"/>
            <a:ext cx="765842" cy="573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Picture 30"/>
          <p:cNvPicPr>
            <a:picLocks noChangeAspect="1" noChangeArrowheads="1"/>
          </p:cNvPicPr>
          <p:nvPr/>
        </p:nvPicPr>
        <p:blipFill>
          <a:blip r:embed="rId6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7301" y="2216456"/>
            <a:ext cx="69764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6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2422" y="4004250"/>
            <a:ext cx="1041921" cy="606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 rotWithShape="1">
          <a:blip r:embed="rId6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90932" y="5845594"/>
            <a:ext cx="1393832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 rotWithShape="1">
          <a:blip r:embed="rId6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11505" y="5271952"/>
            <a:ext cx="1280007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6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4660" y="3352337"/>
            <a:ext cx="997333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6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63791" y="1059469"/>
            <a:ext cx="1415516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944419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200</Words>
  <Application>Microsoft Office PowerPoint</Application>
  <PresentationFormat>Bildschirmpräsentation (4:3)</PresentationFormat>
  <Paragraphs>73</Paragraphs>
  <Slides>8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2" baseType="lpstr">
      <vt:lpstr>Arial</vt:lpstr>
      <vt:lpstr>Calibri</vt:lpstr>
      <vt:lpstr>Wingdings</vt:lpstr>
      <vt:lpstr>Larissa</vt:lpstr>
      <vt:lpstr>Digitalisation</vt:lpstr>
      <vt:lpstr>SmartAnythingEverywhere Initiative</vt:lpstr>
      <vt:lpstr>SmartAnythingEverywhere Initiative</vt:lpstr>
      <vt:lpstr>Digital Innovation Hubs Thematic Areas</vt:lpstr>
      <vt:lpstr>Areas of Engagement</vt:lpstr>
      <vt:lpstr>Areas of Engagement</vt:lpstr>
      <vt:lpstr>Digital Innovation Hubs in SAE so far</vt:lpstr>
      <vt:lpstr>Digital Innovation Hubs in SAE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Hubs and Open Calls Why and how to engage</dc:title>
  <dc:creator>Sarah Mortimer</dc:creator>
  <cp:lastModifiedBy>Julia Koch</cp:lastModifiedBy>
  <cp:revision>143</cp:revision>
  <cp:lastPrinted>2018-05-23T14:00:38Z</cp:lastPrinted>
  <dcterms:created xsi:type="dcterms:W3CDTF">2017-09-26T14:08:09Z</dcterms:created>
  <dcterms:modified xsi:type="dcterms:W3CDTF">2018-09-11T09:42:39Z</dcterms:modified>
</cp:coreProperties>
</file>