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351" r:id="rId2"/>
    <p:sldId id="350" r:id="rId3"/>
    <p:sldId id="354" r:id="rId4"/>
    <p:sldId id="355" r:id="rId5"/>
    <p:sldId id="352" r:id="rId6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88C"/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31" d="100"/>
          <a:sy n="131" d="100"/>
        </p:scale>
        <p:origin x="1080" y="12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E9AA3-885F-4438-8FC6-67076D61A883}" type="datetimeFigureOut">
              <a:rPr lang="de-DE" smtClean="0"/>
              <a:t>11.09.2018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8E57C-E925-430B-926C-6DA610DCA87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3503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20D7F-FA71-45EE-B469-D4342C8E5AF5}" type="datetimeFigureOut">
              <a:rPr lang="de-DE" smtClean="0"/>
              <a:t>11.09.2018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B586C-B884-44E6-8694-C500300E82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2792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4154879"/>
            <a:ext cx="7772400" cy="2148967"/>
          </a:xfrm>
        </p:spPr>
        <p:txBody>
          <a:bodyPr/>
          <a:lstStyle>
            <a:lvl1pPr>
              <a:defRPr b="1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Here you indicate the title of your presentation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144735"/>
            <a:ext cx="9144000" cy="2996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412712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517842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Title of this slide</a:t>
            </a:r>
          </a:p>
        </p:txBody>
      </p:sp>
      <p:cxnSp>
        <p:nvCxnSpPr>
          <p:cNvPr id="9" name="Gerade Verbindung 8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Inhaltsplatzhalter 14"/>
          <p:cNvSpPr>
            <a:spLocks noGrp="1"/>
          </p:cNvSpPr>
          <p:nvPr>
            <p:ph sz="quarter" idx="13" hasCustomPrompt="1"/>
          </p:nvPr>
        </p:nvSpPr>
        <p:spPr>
          <a:xfrm>
            <a:off x="963168" y="1414274"/>
            <a:ext cx="7205472" cy="4730495"/>
          </a:xfrm>
        </p:spPr>
        <p:txBody>
          <a:bodyPr/>
          <a:lstStyle>
            <a:lvl1pPr marL="0" indent="0">
              <a:buNone/>
              <a:defRPr sz="3200" baseline="0">
                <a:solidFill>
                  <a:srgbClr val="1E288C"/>
                </a:solidFill>
              </a:defRPr>
            </a:lvl1pPr>
            <a:lvl2pPr>
              <a:defRPr>
                <a:solidFill>
                  <a:srgbClr val="1E288C"/>
                </a:solidFill>
              </a:defRPr>
            </a:lvl2pPr>
            <a:lvl3pPr>
              <a:defRPr>
                <a:solidFill>
                  <a:srgbClr val="1E288C"/>
                </a:solidFill>
              </a:defRPr>
            </a:lvl3pPr>
            <a:lvl4pPr>
              <a:defRPr>
                <a:solidFill>
                  <a:srgbClr val="1E288C"/>
                </a:solidFill>
              </a:defRPr>
            </a:lvl4pPr>
            <a:lvl5pPr>
              <a:defRPr>
                <a:solidFill>
                  <a:srgbClr val="1E288C"/>
                </a:solidFill>
              </a:defRPr>
            </a:lvl5pPr>
          </a:lstStyle>
          <a:p>
            <a:pPr lvl="0"/>
            <a:r>
              <a:rPr lang="en-GB" noProof="0" dirty="0"/>
              <a:t>Message of this slide</a:t>
            </a:r>
          </a:p>
        </p:txBody>
      </p:sp>
      <p:sp>
        <p:nvSpPr>
          <p:cNvPr id="36" name="Fußzeilenplatzhalter 3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37" name="Foliennummernplatzhalter 3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10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894225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Gerade Verbindung 7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517842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Title of this slide</a:t>
            </a:r>
          </a:p>
        </p:txBody>
      </p:sp>
      <p:sp>
        <p:nvSpPr>
          <p:cNvPr id="23" name="Fußzeilenplatzhalter 2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24" name="Foliennummernplatzhalter 2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9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455628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2703451"/>
            <a:ext cx="7772400" cy="2148967"/>
          </a:xfrm>
        </p:spPr>
        <p:txBody>
          <a:bodyPr/>
          <a:lstStyle>
            <a:lvl1pPr>
              <a:defRPr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Here you could indicate breakpoints / divisions</a:t>
            </a:r>
          </a:p>
        </p:txBody>
      </p:sp>
      <p:cxnSp>
        <p:nvCxnSpPr>
          <p:cNvPr id="12" name="Gerade Verbindung 11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ußzeilenplatzhalter 20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22" name="Foliennummernplatzhalt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8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1075106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Gerade Verbindung 11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feld 2"/>
          <p:cNvSpPr txBox="1"/>
          <p:nvPr userDrawn="1"/>
        </p:nvSpPr>
        <p:spPr>
          <a:xfrm>
            <a:off x="465823" y="224293"/>
            <a:ext cx="58420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noProof="0" dirty="0">
                <a:solidFill>
                  <a:srgbClr val="1E288C"/>
                </a:solidFill>
              </a:rPr>
              <a:t>Thank you for your attention!</a:t>
            </a:r>
          </a:p>
        </p:txBody>
      </p:sp>
      <p:pic>
        <p:nvPicPr>
          <p:cNvPr id="14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Fußzeilenplatzhalter 20"/>
          <p:cNvSpPr>
            <a:spLocks noGrp="1"/>
          </p:cNvSpPr>
          <p:nvPr>
            <p:ph type="ftr" sz="quarter" idx="10"/>
          </p:nvPr>
        </p:nvSpPr>
        <p:spPr>
          <a:xfrm>
            <a:off x="471069" y="6386857"/>
            <a:ext cx="7206988" cy="365125"/>
          </a:xfrm>
        </p:spPr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16" name="Foliennummernplatzhalter 21"/>
          <p:cNvSpPr>
            <a:spLocks noGrp="1"/>
          </p:cNvSpPr>
          <p:nvPr>
            <p:ph type="sldNum" sz="quarter" idx="11"/>
          </p:nvPr>
        </p:nvSpPr>
        <p:spPr>
          <a:xfrm>
            <a:off x="8205738" y="6380630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12523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ußzeilenplatzhalt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090717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rgbClr val="1E28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>
              <a:solidFill>
                <a:srgbClr val="1E288C"/>
              </a:solidFill>
            </a:endParaRP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71069" y="6386857"/>
            <a:ext cx="7206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5F500"/>
                </a:solidFill>
              </a:defRPr>
            </a:lvl1pPr>
          </a:lstStyle>
          <a:p>
            <a:r>
              <a:rPr lang="de-DE" dirty="0"/>
              <a:t>Speaker / Event / Location / Date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205738" y="6380630"/>
            <a:ext cx="4810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5F500"/>
                </a:solidFill>
              </a:defRPr>
            </a:lvl1pPr>
          </a:lstStyle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4406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fade/>
  </p:transition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ctrTitle"/>
          </p:nvPr>
        </p:nvSpPr>
        <p:spPr>
          <a:xfrm>
            <a:off x="685800" y="2151788"/>
            <a:ext cx="7772400" cy="2148967"/>
          </a:xfrm>
        </p:spPr>
        <p:txBody>
          <a:bodyPr/>
          <a:lstStyle/>
          <a:p>
            <a:r>
              <a:rPr lang="de-DE" dirty="0" smtClean="0"/>
              <a:t>Financial Support</a:t>
            </a:r>
            <a:br>
              <a:rPr lang="de-DE" dirty="0" smtClean="0"/>
            </a:br>
            <a:r>
              <a:rPr lang="de-DE" dirty="0" err="1" smtClean="0"/>
              <a:t>to</a:t>
            </a:r>
            <a:r>
              <a:rPr lang="de-DE" dirty="0" smtClean="0"/>
              <a:t> Third </a:t>
            </a:r>
            <a:r>
              <a:rPr lang="de-DE" dirty="0" err="1" smtClean="0"/>
              <a:t>Parties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(</a:t>
            </a:r>
            <a:r>
              <a:rPr lang="de-DE" dirty="0" err="1" smtClean="0"/>
              <a:t>cascade</a:t>
            </a:r>
            <a:r>
              <a:rPr lang="de-DE" dirty="0" smtClean="0"/>
              <a:t> </a:t>
            </a:r>
            <a:r>
              <a:rPr lang="de-DE" dirty="0" err="1" smtClean="0"/>
              <a:t>funding</a:t>
            </a:r>
            <a:r>
              <a:rPr lang="de-DE" dirty="0" smtClean="0"/>
              <a:t>)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904171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Financial Support </a:t>
            </a:r>
            <a:r>
              <a:rPr lang="de-DE" dirty="0" err="1" smtClean="0"/>
              <a:t>to</a:t>
            </a:r>
            <a:r>
              <a:rPr lang="de-DE" dirty="0" smtClean="0"/>
              <a:t> Third </a:t>
            </a:r>
            <a:r>
              <a:rPr lang="de-DE" dirty="0" err="1" smtClean="0"/>
              <a:t>Parties</a:t>
            </a:r>
            <a:endParaRPr lang="en-GB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3"/>
          </p:nvPr>
        </p:nvSpPr>
        <p:spPr>
          <a:xfrm>
            <a:off x="360273" y="989993"/>
            <a:ext cx="8423453" cy="473049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de-DE" sz="2400" b="1" dirty="0" err="1"/>
              <a:t>Benefit</a:t>
            </a:r>
            <a:r>
              <a:rPr lang="de-DE" sz="2400" b="1" dirty="0"/>
              <a:t> </a:t>
            </a:r>
            <a:r>
              <a:rPr lang="de-DE" sz="2400" b="1" dirty="0" err="1"/>
              <a:t>for</a:t>
            </a:r>
            <a:r>
              <a:rPr lang="de-DE" sz="2400" b="1" dirty="0"/>
              <a:t> SMEs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100" dirty="0"/>
              <a:t>A</a:t>
            </a:r>
            <a:r>
              <a:rPr lang="en-GB" sz="2100" dirty="0" smtClean="0"/>
              <a:t>ccess to advanced </a:t>
            </a:r>
            <a:r>
              <a:rPr lang="en-GB" sz="2100" dirty="0"/>
              <a:t>digital technologies and competences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de-DE" sz="2100" dirty="0" smtClean="0"/>
              <a:t>Access </a:t>
            </a:r>
            <a:r>
              <a:rPr lang="de-DE" sz="2100" dirty="0" err="1" smtClean="0"/>
              <a:t>to</a:t>
            </a:r>
            <a:r>
              <a:rPr lang="de-DE" sz="2100" dirty="0" smtClean="0"/>
              <a:t> </a:t>
            </a:r>
            <a:r>
              <a:rPr lang="de-DE" sz="2100" dirty="0" err="1" smtClean="0"/>
              <a:t>infrastructure</a:t>
            </a:r>
            <a:r>
              <a:rPr lang="de-DE" sz="2100" dirty="0" smtClean="0"/>
              <a:t> </a:t>
            </a:r>
            <a:r>
              <a:rPr lang="de-DE" sz="2100" dirty="0" err="1"/>
              <a:t>to</a:t>
            </a:r>
            <a:r>
              <a:rPr lang="de-DE" sz="2100" dirty="0"/>
              <a:t> </a:t>
            </a:r>
            <a:r>
              <a:rPr lang="de-DE" sz="2100" dirty="0" err="1"/>
              <a:t>test</a:t>
            </a:r>
            <a:r>
              <a:rPr lang="de-DE" sz="2100" dirty="0"/>
              <a:t> digital </a:t>
            </a:r>
            <a:r>
              <a:rPr lang="de-DE" sz="2100" dirty="0" err="1"/>
              <a:t>innovation</a:t>
            </a:r>
            <a:r>
              <a:rPr lang="de-DE" sz="2100" dirty="0"/>
              <a:t>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100" dirty="0"/>
              <a:t>Financial support from the EC (typically from 20.000 to 70.000 EUR)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100" dirty="0"/>
              <a:t>Quick funding decisions (typically a few weeks)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100" dirty="0"/>
              <a:t>Call for proposals in all four areas </a:t>
            </a:r>
          </a:p>
          <a:p>
            <a:endParaRPr lang="de-DE" sz="1800" dirty="0" smtClean="0"/>
          </a:p>
          <a:p>
            <a:pPr>
              <a:lnSpc>
                <a:spcPct val="90000"/>
              </a:lnSpc>
            </a:pPr>
            <a:r>
              <a:rPr lang="en-GB" sz="2400" b="1" dirty="0"/>
              <a:t>How it works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100" dirty="0"/>
              <a:t>Online submission / description of project idea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100" dirty="0"/>
              <a:t>How do products, processes or services become more competitive through the adoption of latest digital technologies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100" dirty="0"/>
              <a:t>Ranking of submitted project ideas</a:t>
            </a:r>
            <a:r>
              <a:rPr lang="en-GB" sz="1800" dirty="0"/>
              <a:t> </a:t>
            </a:r>
            <a:endParaRPr lang="en-GB" sz="1800" dirty="0" smtClean="0"/>
          </a:p>
          <a:p>
            <a:pPr lvl="0"/>
            <a:endParaRPr lang="en-GB" sz="180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294967295"/>
          </p:nvPr>
        </p:nvSpPr>
        <p:spPr>
          <a:xfrm>
            <a:off x="8662988" y="6380163"/>
            <a:ext cx="481012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11359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Financial Support </a:t>
            </a:r>
            <a:r>
              <a:rPr lang="de-DE" dirty="0" err="1" smtClean="0"/>
              <a:t>to</a:t>
            </a:r>
            <a:r>
              <a:rPr lang="de-DE" dirty="0" smtClean="0"/>
              <a:t> Third </a:t>
            </a:r>
            <a:r>
              <a:rPr lang="de-DE" dirty="0" err="1" smtClean="0"/>
              <a:t>Parties</a:t>
            </a:r>
            <a:endParaRPr lang="en-GB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3"/>
          </p:nvPr>
        </p:nvSpPr>
        <p:spPr>
          <a:xfrm>
            <a:off x="360273" y="1217899"/>
            <a:ext cx="8423453" cy="473049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de-DE" sz="2400" b="1" dirty="0" smtClean="0"/>
              <a:t>Open </a:t>
            </a:r>
            <a:r>
              <a:rPr lang="de-DE" sz="2400" b="1" dirty="0" err="1" smtClean="0"/>
              <a:t>call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process</a:t>
            </a:r>
            <a:endParaRPr lang="de-DE" sz="2400" b="1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de-DE" sz="2100" dirty="0" smtClean="0"/>
              <a:t>Application </a:t>
            </a:r>
            <a:r>
              <a:rPr lang="de-DE" sz="2100" dirty="0" err="1" smtClean="0"/>
              <a:t>ends</a:t>
            </a:r>
            <a:r>
              <a:rPr lang="de-DE" sz="2100" dirty="0" smtClean="0"/>
              <a:t> </a:t>
            </a:r>
            <a:r>
              <a:rPr lang="de-DE" sz="2100" dirty="0" err="1" smtClean="0"/>
              <a:t>with</a:t>
            </a:r>
            <a:r>
              <a:rPr lang="de-DE" sz="2100" dirty="0" smtClean="0"/>
              <a:t> </a:t>
            </a:r>
            <a:r>
              <a:rPr lang="de-DE" sz="2100" dirty="0" err="1" smtClean="0"/>
              <a:t>fixed</a:t>
            </a:r>
            <a:r>
              <a:rPr lang="de-DE" sz="2100" dirty="0" smtClean="0"/>
              <a:t> </a:t>
            </a:r>
            <a:r>
              <a:rPr lang="de-DE" sz="2100" dirty="0" err="1" smtClean="0"/>
              <a:t>dates</a:t>
            </a:r>
            <a:r>
              <a:rPr lang="de-DE" sz="2100" dirty="0" smtClean="0"/>
              <a:t> </a:t>
            </a:r>
            <a:r>
              <a:rPr lang="de-DE" sz="2100" dirty="0" err="1" smtClean="0"/>
              <a:t>or</a:t>
            </a:r>
            <a:r>
              <a:rPr lang="de-DE" sz="2100" dirty="0" smtClean="0"/>
              <a:t> </a:t>
            </a:r>
            <a:r>
              <a:rPr lang="de-DE" sz="2100" dirty="0" err="1" smtClean="0"/>
              <a:t>cut</a:t>
            </a:r>
            <a:r>
              <a:rPr lang="de-DE" sz="2100" dirty="0" smtClean="0"/>
              <a:t>-offs</a:t>
            </a:r>
            <a:endParaRPr lang="en-GB" sz="21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de-DE" sz="2100" dirty="0" smtClean="0"/>
              <a:t>Easy online </a:t>
            </a:r>
            <a:r>
              <a:rPr lang="de-DE" sz="2100" dirty="0" err="1" smtClean="0"/>
              <a:t>registration</a:t>
            </a:r>
            <a:r>
              <a:rPr lang="de-DE" sz="2100" dirty="0" smtClean="0"/>
              <a:t> </a:t>
            </a:r>
            <a:r>
              <a:rPr lang="de-DE" sz="2100" dirty="0" err="1" smtClean="0"/>
              <a:t>and</a:t>
            </a:r>
            <a:r>
              <a:rPr lang="de-DE" sz="2100" dirty="0" smtClean="0"/>
              <a:t> </a:t>
            </a:r>
            <a:r>
              <a:rPr lang="en-GB" sz="2100" dirty="0" smtClean="0"/>
              <a:t>proposal submission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100" dirty="0" smtClean="0"/>
              <a:t>FAQs and guidelines available</a:t>
            </a:r>
          </a:p>
          <a:p>
            <a:endParaRPr lang="de-DE" sz="1800" dirty="0" smtClean="0"/>
          </a:p>
          <a:p>
            <a:pPr>
              <a:lnSpc>
                <a:spcPct val="90000"/>
              </a:lnSpc>
            </a:pPr>
            <a:r>
              <a:rPr lang="en-GB" sz="2400" b="1" dirty="0" smtClean="0"/>
              <a:t>Evaluation</a:t>
            </a:r>
            <a:endParaRPr lang="en-GB" sz="24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100" dirty="0" smtClean="0"/>
              <a:t>Evaluation panel formed by external experts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100" dirty="0" err="1" smtClean="0"/>
              <a:t>Defined</a:t>
            </a:r>
            <a:r>
              <a:rPr lang="de-DE" sz="2100" dirty="0" smtClean="0"/>
              <a:t> </a:t>
            </a:r>
            <a:r>
              <a:rPr lang="de-DE" sz="2100" dirty="0" err="1" smtClean="0"/>
              <a:t>evaluation</a:t>
            </a:r>
            <a:r>
              <a:rPr lang="de-DE" sz="2100" dirty="0" smtClean="0"/>
              <a:t> </a:t>
            </a:r>
            <a:r>
              <a:rPr lang="de-DE" sz="2100" dirty="0" err="1" smtClean="0"/>
              <a:t>criteria</a:t>
            </a:r>
            <a:r>
              <a:rPr lang="de-DE" sz="2100" dirty="0" smtClean="0"/>
              <a:t> such </a:t>
            </a:r>
            <a:r>
              <a:rPr lang="de-DE" sz="2100" dirty="0" err="1" smtClean="0"/>
              <a:t>as</a:t>
            </a:r>
            <a:r>
              <a:rPr lang="de-DE" sz="2100" dirty="0" smtClean="0"/>
              <a:t> </a:t>
            </a:r>
            <a:r>
              <a:rPr lang="de-DE" sz="2100" dirty="0" err="1" smtClean="0"/>
              <a:t>impact</a:t>
            </a:r>
            <a:r>
              <a:rPr lang="de-DE" sz="2100" dirty="0" smtClean="0"/>
              <a:t>, excellence, </a:t>
            </a:r>
            <a:r>
              <a:rPr lang="de-DE" sz="2100" dirty="0" err="1" smtClean="0"/>
              <a:t>quality</a:t>
            </a:r>
            <a:endParaRPr lang="de-DE" sz="21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100" dirty="0" smtClean="0"/>
              <a:t>Short </a:t>
            </a:r>
            <a:r>
              <a:rPr lang="de-DE" sz="2100" dirty="0" err="1" smtClean="0"/>
              <a:t>evaluation</a:t>
            </a:r>
            <a:r>
              <a:rPr lang="de-DE" sz="2100" dirty="0" smtClean="0"/>
              <a:t> </a:t>
            </a:r>
            <a:r>
              <a:rPr lang="de-DE" sz="2100" dirty="0" err="1" smtClean="0"/>
              <a:t>process</a:t>
            </a:r>
            <a:r>
              <a:rPr lang="de-DE" sz="2100" dirty="0" smtClean="0"/>
              <a:t> (4-7 </a:t>
            </a:r>
            <a:r>
              <a:rPr lang="de-DE" sz="2100" dirty="0" err="1" smtClean="0"/>
              <a:t>weeks</a:t>
            </a:r>
            <a:r>
              <a:rPr lang="de-DE" sz="2100" dirty="0" smtClean="0"/>
              <a:t>)</a:t>
            </a:r>
            <a:endParaRPr lang="en-GB" sz="1800" dirty="0"/>
          </a:p>
          <a:p>
            <a:endParaRPr lang="en-GB" sz="2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294967295"/>
          </p:nvPr>
        </p:nvSpPr>
        <p:spPr>
          <a:xfrm>
            <a:off x="8662988" y="6380163"/>
            <a:ext cx="481012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56631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Financial Support </a:t>
            </a:r>
            <a:r>
              <a:rPr lang="de-DE" dirty="0" err="1" smtClean="0"/>
              <a:t>to</a:t>
            </a:r>
            <a:r>
              <a:rPr lang="de-DE" dirty="0" smtClean="0"/>
              <a:t> Third </a:t>
            </a:r>
            <a:r>
              <a:rPr lang="de-DE" dirty="0" err="1" smtClean="0"/>
              <a:t>Parties</a:t>
            </a:r>
            <a:endParaRPr lang="en-GB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3"/>
          </p:nvPr>
        </p:nvSpPr>
        <p:spPr>
          <a:xfrm>
            <a:off x="360273" y="1136297"/>
            <a:ext cx="8423453" cy="4730495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Aft>
                <a:spcPts val="1200"/>
              </a:spcAft>
            </a:pPr>
            <a:r>
              <a:rPr lang="de-DE" sz="2400" b="1" dirty="0" err="1" smtClean="0"/>
              <a:t>Granted</a:t>
            </a:r>
            <a:r>
              <a:rPr lang="de-DE" sz="2400" b="1" dirty="0" smtClean="0"/>
              <a:t> </a:t>
            </a:r>
            <a:r>
              <a:rPr lang="de-DE" sz="2400" b="1" dirty="0" err="1" smtClean="0"/>
              <a:t>project</a:t>
            </a:r>
            <a:r>
              <a:rPr lang="de-DE" sz="2400" b="1" dirty="0" smtClean="0"/>
              <a:t> / Application Experiment (AE)</a:t>
            </a:r>
            <a:endParaRPr lang="de-DE" sz="24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100" dirty="0"/>
              <a:t>Pan-European, cross-border collaboration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100" dirty="0"/>
              <a:t>S</a:t>
            </a:r>
            <a:r>
              <a:rPr lang="en-GB" sz="2100" dirty="0" smtClean="0"/>
              <a:t>elected </a:t>
            </a:r>
            <a:r>
              <a:rPr lang="en-GB" sz="2100" dirty="0"/>
              <a:t>company is not part of the SAE project consortium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100" dirty="0"/>
              <a:t>Dedicated consortium adapted to the SME and partners involved </a:t>
            </a:r>
            <a:endParaRPr lang="en-GB" sz="21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100" dirty="0" smtClean="0"/>
              <a:t>Signature </a:t>
            </a:r>
            <a:r>
              <a:rPr lang="en-GB" sz="2100" dirty="0"/>
              <a:t>of an AE dedicated Standard Contract </a:t>
            </a:r>
            <a:r>
              <a:rPr lang="en-GB" sz="2100" dirty="0" smtClean="0"/>
              <a:t/>
            </a:r>
            <a:br>
              <a:rPr lang="en-GB" sz="2100" dirty="0" smtClean="0"/>
            </a:br>
            <a:r>
              <a:rPr lang="en-GB" sz="2100" dirty="0" smtClean="0"/>
              <a:t>(</a:t>
            </a:r>
            <a:r>
              <a:rPr lang="en-GB" sz="2100" dirty="0" err="1"/>
              <a:t>workplan</a:t>
            </a:r>
            <a:r>
              <a:rPr lang="en-GB" sz="2100" dirty="0"/>
              <a:t>, budget, IPs, etc.)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100" dirty="0" smtClean="0"/>
              <a:t>Duration of AE is 6 to 18 </a:t>
            </a:r>
            <a:r>
              <a:rPr lang="en-GB" sz="2100" dirty="0"/>
              <a:t>months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DE" sz="21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294967295"/>
          </p:nvPr>
        </p:nvSpPr>
        <p:spPr>
          <a:xfrm>
            <a:off x="8662988" y="6380163"/>
            <a:ext cx="481012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28238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Financial Support </a:t>
            </a:r>
            <a:r>
              <a:rPr lang="de-DE" dirty="0" err="1" smtClean="0"/>
              <a:t>to</a:t>
            </a:r>
            <a:r>
              <a:rPr lang="de-DE" dirty="0" smtClean="0"/>
              <a:t> Third </a:t>
            </a:r>
            <a:r>
              <a:rPr lang="de-DE" dirty="0" err="1" smtClean="0"/>
              <a:t>Parties</a:t>
            </a:r>
            <a:endParaRPr lang="en-GB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3"/>
          </p:nvPr>
        </p:nvSpPr>
        <p:spPr>
          <a:xfrm>
            <a:off x="457200" y="1121666"/>
            <a:ext cx="7205472" cy="4730495"/>
          </a:xfrm>
        </p:spPr>
        <p:txBody>
          <a:bodyPr>
            <a:normAutofit fontScale="92500" lnSpcReduction="10000"/>
          </a:bodyPr>
          <a:lstStyle/>
          <a:p>
            <a:r>
              <a:rPr lang="de-DE" sz="2600" b="1" dirty="0" smtClean="0"/>
              <a:t>Who </a:t>
            </a:r>
            <a:r>
              <a:rPr lang="de-DE" sz="2600" b="1" dirty="0" err="1" smtClean="0"/>
              <a:t>profits</a:t>
            </a:r>
            <a:endParaRPr lang="de-DE" sz="26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300" dirty="0" smtClean="0"/>
              <a:t>SMEs, </a:t>
            </a:r>
            <a:r>
              <a:rPr lang="de-DE" sz="2300" dirty="0" err="1" smtClean="0"/>
              <a:t>start-ups</a:t>
            </a:r>
            <a:r>
              <a:rPr lang="de-DE" sz="2300" dirty="0" smtClean="0"/>
              <a:t>, </a:t>
            </a:r>
            <a:r>
              <a:rPr lang="de-DE" sz="2300" dirty="0" err="1" smtClean="0"/>
              <a:t>midcaps</a:t>
            </a:r>
            <a:endParaRPr lang="de-DE" sz="23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300" dirty="0" smtClean="0"/>
              <a:t>H2020 </a:t>
            </a:r>
            <a:r>
              <a:rPr lang="de-DE" sz="2300" dirty="0" err="1" smtClean="0"/>
              <a:t>eligible</a:t>
            </a:r>
            <a:r>
              <a:rPr lang="de-DE" sz="2300" dirty="0" smtClean="0"/>
              <a:t> countries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300" dirty="0" smtClean="0"/>
              <a:t>Innovative </a:t>
            </a:r>
            <a:r>
              <a:rPr lang="de-DE" sz="2300" dirty="0" err="1" smtClean="0"/>
              <a:t>companies</a:t>
            </a:r>
            <a:r>
              <a:rPr lang="de-DE" sz="2300" dirty="0" smtClean="0"/>
              <a:t> (</a:t>
            </a:r>
            <a:r>
              <a:rPr lang="de-DE" sz="2300" dirty="0" err="1" smtClean="0"/>
              <a:t>high-tech</a:t>
            </a:r>
            <a:r>
              <a:rPr lang="de-DE" sz="2300" dirty="0" smtClean="0"/>
              <a:t>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300" dirty="0"/>
              <a:t>T</a:t>
            </a:r>
            <a:r>
              <a:rPr lang="de-DE" sz="2300" dirty="0" smtClean="0"/>
              <a:t>raditional </a:t>
            </a:r>
            <a:r>
              <a:rPr lang="de-DE" sz="2300" dirty="0" err="1" smtClean="0"/>
              <a:t>companies</a:t>
            </a:r>
            <a:r>
              <a:rPr lang="de-DE" sz="2300" dirty="0" smtClean="0"/>
              <a:t> (non-</a:t>
            </a:r>
            <a:r>
              <a:rPr lang="de-DE" sz="2300" dirty="0" err="1" smtClean="0"/>
              <a:t>tech</a:t>
            </a:r>
            <a:r>
              <a:rPr lang="de-DE" sz="2300" dirty="0" smtClean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300" dirty="0" err="1" smtClean="0"/>
              <a:t>Various</a:t>
            </a:r>
            <a:r>
              <a:rPr lang="de-DE" sz="2300" dirty="0" smtClean="0"/>
              <a:t> </a:t>
            </a:r>
            <a:r>
              <a:rPr lang="de-DE" sz="2300" dirty="0" err="1" smtClean="0"/>
              <a:t>application</a:t>
            </a:r>
            <a:r>
              <a:rPr lang="de-DE" sz="2300" dirty="0" smtClean="0"/>
              <a:t> </a:t>
            </a:r>
            <a:r>
              <a:rPr lang="de-DE" sz="2300" dirty="0" err="1" smtClean="0"/>
              <a:t>domains</a:t>
            </a:r>
            <a:endParaRPr lang="de-DE" sz="23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DE" sz="2600" dirty="0" smtClean="0"/>
          </a:p>
          <a:p>
            <a:r>
              <a:rPr lang="en-GB" sz="2600" b="1" dirty="0"/>
              <a:t>Advantages </a:t>
            </a:r>
            <a:r>
              <a:rPr lang="en-GB" sz="2600" b="1" dirty="0" smtClean="0"/>
              <a:t>for SMEs</a:t>
            </a:r>
            <a:endParaRPr lang="en-GB" sz="26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300" dirty="0"/>
              <a:t>F</a:t>
            </a:r>
            <a:r>
              <a:rPr lang="en-GB" sz="2300" dirty="0" smtClean="0"/>
              <a:t>unds </a:t>
            </a:r>
            <a:r>
              <a:rPr lang="en-GB" sz="2300" dirty="0"/>
              <a:t>from the EU </a:t>
            </a:r>
            <a:r>
              <a:rPr lang="en-GB" sz="2300" dirty="0" smtClean="0"/>
              <a:t>passed </a:t>
            </a:r>
            <a:r>
              <a:rPr lang="en-GB" sz="2300" dirty="0"/>
              <a:t>on to the SMEs directly by the technology </a:t>
            </a:r>
            <a:r>
              <a:rPr lang="en-GB" sz="2300" dirty="0" smtClean="0"/>
              <a:t>provider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300" dirty="0" smtClean="0"/>
              <a:t>No entering </a:t>
            </a:r>
            <a:r>
              <a:rPr lang="en-GB" sz="2300" dirty="0"/>
              <a:t>into a complex contract with the European </a:t>
            </a:r>
            <a:r>
              <a:rPr lang="en-GB" sz="2300" dirty="0" smtClean="0"/>
              <a:t>Commission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300" dirty="0"/>
              <a:t>L</a:t>
            </a:r>
            <a:r>
              <a:rPr lang="en-GB" sz="2300" dirty="0" smtClean="0"/>
              <a:t>ean </a:t>
            </a:r>
            <a:r>
              <a:rPr lang="en-GB" sz="2300" dirty="0"/>
              <a:t>contract with one of the technology providers</a:t>
            </a:r>
          </a:p>
          <a:p>
            <a:endParaRPr lang="de-DE" sz="2000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294967295"/>
          </p:nvPr>
        </p:nvSpPr>
        <p:spPr>
          <a:xfrm>
            <a:off x="8662988" y="6380163"/>
            <a:ext cx="481012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37075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245</Words>
  <Application>Microsoft Office PowerPoint</Application>
  <PresentationFormat>Bildschirmpräsentation (4:3)</PresentationFormat>
  <Paragraphs>47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8" baseType="lpstr">
      <vt:lpstr>Arial</vt:lpstr>
      <vt:lpstr>Calibri</vt:lpstr>
      <vt:lpstr>Larissa</vt:lpstr>
      <vt:lpstr>Financial Support to Third Parties (cascade funding)</vt:lpstr>
      <vt:lpstr>Financial Support to Third Parties</vt:lpstr>
      <vt:lpstr>Financial Support to Third Parties</vt:lpstr>
      <vt:lpstr>Financial Support to Third Parties</vt:lpstr>
      <vt:lpstr>Financial Support to Third Parties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Hubs and Open Calls Why and how to engage</dc:title>
  <dc:creator>Sarah Mortimer</dc:creator>
  <cp:lastModifiedBy>Julia Koch</cp:lastModifiedBy>
  <cp:revision>144</cp:revision>
  <cp:lastPrinted>2018-05-23T14:00:38Z</cp:lastPrinted>
  <dcterms:created xsi:type="dcterms:W3CDTF">2017-09-26T14:08:09Z</dcterms:created>
  <dcterms:modified xsi:type="dcterms:W3CDTF">2018-09-11T09:27:09Z</dcterms:modified>
</cp:coreProperties>
</file>