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331" r:id="rId2"/>
    <p:sldId id="321" r:id="rId3"/>
    <p:sldId id="356" r:id="rId4"/>
    <p:sldId id="362" r:id="rId5"/>
    <p:sldId id="366" r:id="rId6"/>
    <p:sldId id="361" r:id="rId7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288C"/>
    <a:srgbClr val="B9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31" d="100"/>
          <a:sy n="131" d="100"/>
        </p:scale>
        <p:origin x="1080" y="12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7E9AA3-885F-4438-8FC6-67076D61A883}" type="datetimeFigureOut">
              <a:rPr lang="de-DE" smtClean="0"/>
              <a:t>12.09.2018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C8E57C-E925-430B-926C-6DA610DCA87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35039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C20D7F-FA71-45EE-B469-D4342C8E5AF5}" type="datetimeFigureOut">
              <a:rPr lang="de-DE" smtClean="0"/>
              <a:t>12.09.2018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EB586C-B884-44E6-8694-C500300E82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32792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F2E00-4F0F-494C-81BF-04DDCA3CBDD0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84206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F2E00-4F0F-494C-81BF-04DDCA3CBDD0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476348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F2E00-4F0F-494C-81BF-04DDCA3CBDD0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876832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F2E00-4F0F-494C-81BF-04DDCA3CBDD0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3992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5800" y="4154879"/>
            <a:ext cx="7772400" cy="2148967"/>
          </a:xfrm>
        </p:spPr>
        <p:txBody>
          <a:bodyPr/>
          <a:lstStyle>
            <a:lvl1pPr>
              <a:defRPr b="1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Here you indicate the title of your presentation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8" t="16381" r="19921" b="51619"/>
          <a:stretch/>
        </p:blipFill>
        <p:spPr bwMode="auto">
          <a:xfrm>
            <a:off x="0" y="1144735"/>
            <a:ext cx="9144000" cy="2996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4127129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517842"/>
          </a:xfrm>
        </p:spPr>
        <p:txBody>
          <a:bodyPr>
            <a:normAutofit/>
          </a:bodyPr>
          <a:lstStyle>
            <a:lvl1pPr algn="l">
              <a:defRPr sz="3600" b="1" baseline="0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Title of this slide</a:t>
            </a:r>
          </a:p>
        </p:txBody>
      </p:sp>
      <p:cxnSp>
        <p:nvCxnSpPr>
          <p:cNvPr id="9" name="Gerade Verbindung 8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Inhaltsplatzhalter 14"/>
          <p:cNvSpPr>
            <a:spLocks noGrp="1"/>
          </p:cNvSpPr>
          <p:nvPr>
            <p:ph sz="quarter" idx="13" hasCustomPrompt="1"/>
          </p:nvPr>
        </p:nvSpPr>
        <p:spPr>
          <a:xfrm>
            <a:off x="963168" y="1414274"/>
            <a:ext cx="7205472" cy="4730495"/>
          </a:xfrm>
        </p:spPr>
        <p:txBody>
          <a:bodyPr/>
          <a:lstStyle>
            <a:lvl1pPr marL="0" indent="0">
              <a:buNone/>
              <a:defRPr sz="3200" baseline="0">
                <a:solidFill>
                  <a:srgbClr val="1E288C"/>
                </a:solidFill>
              </a:defRPr>
            </a:lvl1pPr>
            <a:lvl2pPr>
              <a:defRPr>
                <a:solidFill>
                  <a:srgbClr val="1E288C"/>
                </a:solidFill>
              </a:defRPr>
            </a:lvl2pPr>
            <a:lvl3pPr>
              <a:defRPr>
                <a:solidFill>
                  <a:srgbClr val="1E288C"/>
                </a:solidFill>
              </a:defRPr>
            </a:lvl3pPr>
            <a:lvl4pPr>
              <a:defRPr>
                <a:solidFill>
                  <a:srgbClr val="1E288C"/>
                </a:solidFill>
              </a:defRPr>
            </a:lvl4pPr>
            <a:lvl5pPr>
              <a:defRPr>
                <a:solidFill>
                  <a:srgbClr val="1E288C"/>
                </a:solidFill>
              </a:defRPr>
            </a:lvl5pPr>
          </a:lstStyle>
          <a:p>
            <a:pPr lvl="0"/>
            <a:r>
              <a:rPr lang="en-GB" noProof="0" dirty="0"/>
              <a:t>Message of this slide</a:t>
            </a:r>
          </a:p>
        </p:txBody>
      </p:sp>
      <p:sp>
        <p:nvSpPr>
          <p:cNvPr id="36" name="Fußzeilenplatzhalter 3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37" name="Foliennummernplatzhalter 3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10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8942257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Gerade Verbindung 7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el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517842"/>
          </a:xfrm>
        </p:spPr>
        <p:txBody>
          <a:bodyPr>
            <a:normAutofit/>
          </a:bodyPr>
          <a:lstStyle>
            <a:lvl1pPr algn="l">
              <a:defRPr sz="3600" b="1" baseline="0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Title of this slide</a:t>
            </a:r>
          </a:p>
        </p:txBody>
      </p:sp>
      <p:sp>
        <p:nvSpPr>
          <p:cNvPr id="23" name="Fußzeilenplatzhalter 2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24" name="Foliennummernplatzhalter 2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9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4556287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5800" y="2703451"/>
            <a:ext cx="7772400" cy="2148967"/>
          </a:xfrm>
        </p:spPr>
        <p:txBody>
          <a:bodyPr/>
          <a:lstStyle>
            <a:lvl1pPr>
              <a:defRPr b="1" baseline="0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Here you could indicate breakpoints / divisions</a:t>
            </a:r>
          </a:p>
        </p:txBody>
      </p:sp>
      <p:cxnSp>
        <p:nvCxnSpPr>
          <p:cNvPr id="12" name="Gerade Verbindung 11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ußzeilenplatzhalter 20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22" name="Foliennummernplatzhalt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8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1075106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Gerade Verbindung 11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feld 2"/>
          <p:cNvSpPr txBox="1"/>
          <p:nvPr userDrawn="1"/>
        </p:nvSpPr>
        <p:spPr>
          <a:xfrm>
            <a:off x="465823" y="224293"/>
            <a:ext cx="58420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noProof="0" dirty="0">
                <a:solidFill>
                  <a:srgbClr val="1E288C"/>
                </a:solidFill>
              </a:rPr>
              <a:t>Thank you for your attention!</a:t>
            </a:r>
          </a:p>
        </p:txBody>
      </p:sp>
      <p:pic>
        <p:nvPicPr>
          <p:cNvPr id="14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Fußzeilenplatzhalter 20"/>
          <p:cNvSpPr>
            <a:spLocks noGrp="1"/>
          </p:cNvSpPr>
          <p:nvPr>
            <p:ph type="ftr" sz="quarter" idx="10"/>
          </p:nvPr>
        </p:nvSpPr>
        <p:spPr>
          <a:xfrm>
            <a:off x="471069" y="6386857"/>
            <a:ext cx="7206988" cy="365125"/>
          </a:xfrm>
        </p:spPr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16" name="Foliennummernplatzhalter 21"/>
          <p:cNvSpPr>
            <a:spLocks noGrp="1"/>
          </p:cNvSpPr>
          <p:nvPr>
            <p:ph type="sldNum" sz="quarter" idx="11"/>
          </p:nvPr>
        </p:nvSpPr>
        <p:spPr>
          <a:xfrm>
            <a:off x="8205738" y="6380630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3125239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oth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ußzeilenplatzhalt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0907177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0" y="6309320"/>
            <a:ext cx="9144000" cy="548680"/>
          </a:xfrm>
          <a:prstGeom prst="rect">
            <a:avLst/>
          </a:prstGeom>
          <a:solidFill>
            <a:srgbClr val="1E28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>
              <a:solidFill>
                <a:srgbClr val="1E288C"/>
              </a:solidFill>
            </a:endParaRPr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71069" y="6386857"/>
            <a:ext cx="72069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5F500"/>
                </a:solidFill>
              </a:defRPr>
            </a:lvl1pPr>
          </a:lstStyle>
          <a:p>
            <a:r>
              <a:rPr lang="de-DE" dirty="0"/>
              <a:t>Speaker / Event / Location / Date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205738" y="6380630"/>
            <a:ext cx="4810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5F500"/>
                </a:solidFill>
              </a:defRPr>
            </a:lvl1pPr>
          </a:lstStyle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4406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 spd="slow">
    <p:fade/>
  </p:transition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etramax.eu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tramax.eu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tramax.eu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tramax.eu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ctrTitle"/>
          </p:nvPr>
        </p:nvSpPr>
        <p:spPr>
          <a:xfrm>
            <a:off x="685800" y="2151788"/>
            <a:ext cx="7772400" cy="2148967"/>
          </a:xfrm>
        </p:spPr>
        <p:txBody>
          <a:bodyPr/>
          <a:lstStyle/>
          <a:p>
            <a:r>
              <a:rPr lang="de-DE" dirty="0" err="1" smtClean="0"/>
              <a:t>Engage</a:t>
            </a:r>
            <a:r>
              <a:rPr lang="de-DE" dirty="0" smtClean="0"/>
              <a:t> </a:t>
            </a:r>
            <a:r>
              <a:rPr lang="de-DE" dirty="0" err="1" smtClean="0"/>
              <a:t>with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 err="1" smtClean="0"/>
              <a:t>running</a:t>
            </a:r>
            <a:r>
              <a:rPr lang="de-DE" dirty="0" smtClean="0"/>
              <a:t> SAE </a:t>
            </a:r>
            <a:r>
              <a:rPr lang="de-DE" dirty="0" err="1" smtClean="0"/>
              <a:t>projects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226899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13C8707-D5CC-4CC2-A443-C723718CAD7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2</a:t>
            </a:fld>
            <a:endParaRPr lang="de-DE"/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7A5D2CBC-8341-4D59-ABD3-553460D26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7842"/>
          </a:xfrm>
        </p:spPr>
        <p:txBody>
          <a:bodyPr>
            <a:normAutofit fontScale="90000"/>
          </a:bodyPr>
          <a:lstStyle/>
          <a:p>
            <a:r>
              <a:rPr lang="en-US" dirty="0"/>
              <a:t>Upcoming Open Calls</a:t>
            </a:r>
            <a:endParaRPr lang="de-DE" dirty="0"/>
          </a:p>
        </p:txBody>
      </p:sp>
      <p:graphicFrame>
        <p:nvGraphicFramePr>
          <p:cNvPr id="6" name="Tabelle 5">
            <a:extLst>
              <a:ext uri="{FF2B5EF4-FFF2-40B4-BE49-F238E27FC236}">
                <a16:creationId xmlns:a16="http://schemas.microsoft.com/office/drawing/2014/main" id="{23AE83BC-F4AE-476E-8DD9-D91FC03457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234328"/>
              </p:ext>
            </p:extLst>
          </p:nvPr>
        </p:nvGraphicFramePr>
        <p:xfrm>
          <a:off x="278400" y="1061661"/>
          <a:ext cx="8143208" cy="4811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89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5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42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1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572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3995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5418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3995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69697">
                <a:tc>
                  <a:txBody>
                    <a:bodyPr/>
                    <a:lstStyle/>
                    <a:p>
                      <a:r>
                        <a:rPr lang="en-US" noProof="0" dirty="0">
                          <a:solidFill>
                            <a:srgbClr val="F5F500"/>
                          </a:solidFill>
                        </a:rPr>
                        <a:t>Area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88C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de-DE" dirty="0">
                          <a:solidFill>
                            <a:srgbClr val="F5F500"/>
                          </a:solidFill>
                        </a:rPr>
                        <a:t>Project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8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de-DE" dirty="0">
                          <a:solidFill>
                            <a:srgbClr val="F5F500"/>
                          </a:solidFill>
                        </a:rPr>
                        <a:t>2018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8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de-DE" dirty="0">
                          <a:solidFill>
                            <a:srgbClr val="F5F500"/>
                          </a:solidFill>
                        </a:rPr>
                        <a:t>2019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88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>
                          <a:solidFill>
                            <a:srgbClr val="F5F500"/>
                          </a:solidFill>
                        </a:rPr>
                        <a:t>2020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8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81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noProof="0" dirty="0">
                          <a:solidFill>
                            <a:srgbClr val="1E288C"/>
                          </a:solidFill>
                        </a:rPr>
                        <a:t>Cyber-physical and embedded systems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de-DE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kern="1200" noProof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open until 18.09.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Nov.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de-DE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de-DE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019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solidFill>
                            <a:srgbClr val="1E288C"/>
                          </a:solidFill>
                        </a:rPr>
                        <a:t>Customised</a:t>
                      </a:r>
                      <a:r>
                        <a:rPr lang="en-US" sz="1800" noProof="0" dirty="0">
                          <a:solidFill>
                            <a:srgbClr val="1E288C"/>
                          </a:solidFill>
                        </a:rPr>
                        <a:t> low energy computing powering CPS and IoT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§"/>
                      </a:pPr>
                      <a:endParaRPr lang="de-DE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de-DE" sz="1200" dirty="0"/>
                        <a:t>Bilateral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October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September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April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1968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§"/>
                      </a:pPr>
                      <a:endParaRPr lang="de-DE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en-US" sz="1200" noProof="0" dirty="0"/>
                        <a:t>Value chain / interdisciplinary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December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October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April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019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de-DE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200" noProof="0" dirty="0"/>
                        <a:t>Entrepreneurial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August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e-DE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August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de-DE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August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635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noProof="0" dirty="0">
                          <a:solidFill>
                            <a:srgbClr val="1E288C"/>
                          </a:solidFill>
                        </a:rPr>
                        <a:t>Advanced micro-electronic components and Smart System Integration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de-DE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November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027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noProof="0" dirty="0">
                          <a:solidFill>
                            <a:srgbClr val="1E288C"/>
                          </a:solidFill>
                        </a:rPr>
                        <a:t>Organic and large area electronics (cut-off dates)	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de-DE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Cut-off</a:t>
                      </a:r>
                    </a:p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 November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Cut-off</a:t>
                      </a:r>
                    </a:p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 April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Cut-off</a:t>
                      </a:r>
                    </a:p>
                    <a:p>
                      <a:pPr marL="0" algn="ctr" defTabSz="914400" rtl="0" eaLnBrk="1" latinLnBrk="0" hangingPunct="1"/>
                      <a:r>
                        <a:rPr lang="de-DE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 Sept.</a:t>
                      </a:r>
                      <a:endParaRPr lang="de-DE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de-DE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8" name="Picture 4">
            <a:extLst>
              <a:ext uri="{FF2B5EF4-FFF2-40B4-BE49-F238E27FC236}">
                <a16:creationId xmlns:a16="http://schemas.microsoft.com/office/drawing/2014/main" id="{A376E863-2E70-4859-B177-12F3C4AC7B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70014" y="4095532"/>
            <a:ext cx="1243542" cy="5010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E2B04FF8-A609-4481-986F-4BF9B90A86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9" r="8452" b="6307"/>
          <a:stretch/>
        </p:blipFill>
        <p:spPr>
          <a:xfrm>
            <a:off x="2646563" y="2615333"/>
            <a:ext cx="518203" cy="540000"/>
          </a:xfrm>
          <a:prstGeom prst="rect">
            <a:avLst/>
          </a:prstGeom>
          <a:noFill/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87A3404D-7A53-4507-91D5-D344D00EE0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013" y="5042519"/>
            <a:ext cx="1243542" cy="607951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013" y="1462679"/>
            <a:ext cx="1040727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4142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TETRAMAX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5"/>
          </p:nvPr>
        </p:nvSpPr>
        <p:spPr>
          <a:xfrm>
            <a:off x="8205737" y="6410856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3</a:t>
            </a:fld>
            <a:endParaRPr lang="de-DE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837" y="268643"/>
            <a:ext cx="712787" cy="61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hteck 9"/>
          <p:cNvSpPr/>
          <p:nvPr/>
        </p:nvSpPr>
        <p:spPr>
          <a:xfrm>
            <a:off x="6253420" y="1179152"/>
            <a:ext cx="2644447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de-DE" b="1" dirty="0" smtClean="0">
                <a:solidFill>
                  <a:srgbClr val="1E288C"/>
                </a:solidFill>
              </a:rPr>
              <a:t>Fields </a:t>
            </a:r>
            <a:r>
              <a:rPr lang="de-DE" b="1" dirty="0" err="1" smtClean="0">
                <a:solidFill>
                  <a:srgbClr val="1E288C"/>
                </a:solidFill>
              </a:rPr>
              <a:t>of</a:t>
            </a:r>
            <a:r>
              <a:rPr lang="de-DE" b="1" dirty="0" smtClean="0">
                <a:solidFill>
                  <a:srgbClr val="1E288C"/>
                </a:solidFill>
              </a:rPr>
              <a:t> Application</a:t>
            </a:r>
            <a:endParaRPr lang="en-GB" b="1" dirty="0" smtClean="0">
              <a:solidFill>
                <a:srgbClr val="1E288C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1E288C"/>
                </a:solidFill>
              </a:rPr>
              <a:t>HW customization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1E288C"/>
                </a:solidFill>
              </a:rPr>
              <a:t>MEMS</a:t>
            </a:r>
            <a:endParaRPr lang="de-DE" sz="1600" dirty="0">
              <a:solidFill>
                <a:srgbClr val="1E288C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1E288C"/>
                </a:solidFill>
              </a:rPr>
              <a:t>Multicore design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1E288C"/>
                </a:solidFill>
              </a:rPr>
              <a:t>Multimedia processing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1E288C"/>
                </a:solidFill>
              </a:rPr>
              <a:t>Heterogeneous computing</a:t>
            </a:r>
            <a:endParaRPr lang="de-DE" sz="1600" dirty="0">
              <a:solidFill>
                <a:srgbClr val="1E288C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1E288C"/>
                </a:solidFill>
              </a:rPr>
              <a:t>IT security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1E288C"/>
                </a:solidFill>
              </a:rPr>
              <a:t>Wireless </a:t>
            </a:r>
            <a:r>
              <a:rPr lang="en-US" sz="1600" dirty="0">
                <a:solidFill>
                  <a:srgbClr val="1E288C"/>
                </a:solidFill>
              </a:rPr>
              <a:t>communications</a:t>
            </a:r>
            <a:endParaRPr lang="de-DE" sz="1600" dirty="0">
              <a:solidFill>
                <a:srgbClr val="1E288C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1E288C"/>
                </a:solidFill>
              </a:rPr>
              <a:t>C</a:t>
            </a:r>
            <a:r>
              <a:rPr lang="en-US" sz="1600" dirty="0" smtClean="0">
                <a:solidFill>
                  <a:srgbClr val="1E288C"/>
                </a:solidFill>
              </a:rPr>
              <a:t>ompiler technologies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1E288C"/>
                </a:solidFill>
              </a:rPr>
              <a:t>O</a:t>
            </a:r>
            <a:r>
              <a:rPr lang="en-US" sz="1600" dirty="0" smtClean="0">
                <a:solidFill>
                  <a:srgbClr val="1E288C"/>
                </a:solidFill>
              </a:rPr>
              <a:t>pen source </a:t>
            </a:r>
            <a:r>
              <a:rPr lang="en-US" sz="1600" dirty="0">
                <a:solidFill>
                  <a:srgbClr val="1E288C"/>
                </a:solidFill>
              </a:rPr>
              <a:t>data generation </a:t>
            </a:r>
            <a:r>
              <a:rPr lang="en-US" sz="1600" dirty="0" smtClean="0">
                <a:solidFill>
                  <a:srgbClr val="1E288C"/>
                </a:solidFill>
              </a:rPr>
              <a:t>technologies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1E288C"/>
                </a:solidFill>
              </a:rPr>
              <a:t>R</a:t>
            </a:r>
            <a:r>
              <a:rPr lang="en-US" sz="1600" dirty="0" smtClean="0">
                <a:solidFill>
                  <a:srgbClr val="1E288C"/>
                </a:solidFill>
              </a:rPr>
              <a:t>eliability </a:t>
            </a:r>
            <a:r>
              <a:rPr lang="en-US" sz="1600" dirty="0">
                <a:solidFill>
                  <a:srgbClr val="1E288C"/>
                </a:solidFill>
              </a:rPr>
              <a:t>and dependability</a:t>
            </a:r>
            <a:endParaRPr lang="de-DE" sz="1600" dirty="0">
              <a:solidFill>
                <a:srgbClr val="1E288C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1E288C"/>
                </a:solidFill>
              </a:rPr>
              <a:t>SW development</a:t>
            </a:r>
            <a:endParaRPr lang="de-DE" sz="1600" dirty="0">
              <a:solidFill>
                <a:srgbClr val="1E288C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1E288C"/>
                </a:solidFill>
              </a:rPr>
              <a:t>Human/Machine </a:t>
            </a:r>
            <a:r>
              <a:rPr lang="en-US" sz="1600" dirty="0">
                <a:solidFill>
                  <a:srgbClr val="1E288C"/>
                </a:solidFill>
              </a:rPr>
              <a:t>Interfaces</a:t>
            </a:r>
            <a:endParaRPr lang="de-DE" sz="1600" dirty="0">
              <a:solidFill>
                <a:srgbClr val="1E288C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1E288C"/>
                </a:solidFill>
              </a:rPr>
              <a:t>Multicore design</a:t>
            </a:r>
            <a:endParaRPr lang="de-DE" sz="1600" dirty="0">
              <a:solidFill>
                <a:srgbClr val="1E288C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1E288C"/>
                </a:solidFill>
              </a:rPr>
              <a:t>Positioning technology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rgbClr val="1E288C"/>
                </a:solidFill>
              </a:rPr>
              <a:t>and </a:t>
            </a:r>
            <a:r>
              <a:rPr lang="en-GB" sz="1600" dirty="0">
                <a:solidFill>
                  <a:srgbClr val="1E288C"/>
                </a:solidFill>
              </a:rPr>
              <a:t>many more</a:t>
            </a:r>
            <a:r>
              <a:rPr lang="en-US" sz="1600" b="1" dirty="0" smtClean="0">
                <a:latin typeface="Arial Narrow" panose="020B0606020202030204" pitchFamily="34" charset="0"/>
              </a:rPr>
              <a:t>	</a:t>
            </a:r>
            <a:endParaRPr lang="de-DE" sz="1600" dirty="0">
              <a:latin typeface="Arial Narrow" panose="020B0606020202030204" pitchFamily="34" charset="0"/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457200" y="5965077"/>
            <a:ext cx="14898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hlinkClick r:id="rId4"/>
              </a:rPr>
              <a:t>www.tetramax.eu</a:t>
            </a:r>
            <a:endParaRPr lang="en-GB" sz="1400" dirty="0"/>
          </a:p>
        </p:txBody>
      </p:sp>
      <p:sp>
        <p:nvSpPr>
          <p:cNvPr id="14" name="Rechteck 13"/>
          <p:cNvSpPr/>
          <p:nvPr/>
        </p:nvSpPr>
        <p:spPr>
          <a:xfrm>
            <a:off x="358532" y="1020926"/>
            <a:ext cx="555215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1E288C"/>
                </a:solidFill>
              </a:rPr>
              <a:t>Focus</a:t>
            </a:r>
          </a:p>
          <a:p>
            <a:pPr lvl="0">
              <a:spcBef>
                <a:spcPct val="0"/>
              </a:spcBef>
              <a:defRPr/>
            </a:pPr>
            <a:r>
              <a:rPr lang="en-US" dirty="0">
                <a:solidFill>
                  <a:srgbClr val="1E288C"/>
                </a:solidFill>
              </a:rPr>
              <a:t>C</a:t>
            </a:r>
            <a:r>
              <a:rPr lang="en-US" dirty="0" smtClean="0">
                <a:solidFill>
                  <a:srgbClr val="1E288C"/>
                </a:solidFill>
              </a:rPr>
              <a:t>ustomized low-energy </a:t>
            </a:r>
            <a:r>
              <a:rPr lang="en-US" dirty="0">
                <a:solidFill>
                  <a:srgbClr val="1E288C"/>
                </a:solidFill>
              </a:rPr>
              <a:t>computing powering CPS and </a:t>
            </a:r>
            <a:r>
              <a:rPr lang="en-US" dirty="0" err="1">
                <a:solidFill>
                  <a:srgbClr val="1E288C"/>
                </a:solidFill>
              </a:rPr>
              <a:t>IoT</a:t>
            </a:r>
            <a:endParaRPr lang="en-US" dirty="0">
              <a:solidFill>
                <a:srgbClr val="1E288C"/>
              </a:solidFill>
            </a:endParaRPr>
          </a:p>
          <a:p>
            <a:endParaRPr lang="en-US" sz="2000" dirty="0">
              <a:solidFill>
                <a:srgbClr val="1E288C"/>
              </a:solidFill>
            </a:endParaRPr>
          </a:p>
          <a:p>
            <a:r>
              <a:rPr lang="en-US" sz="2000" b="1" dirty="0" smtClean="0">
                <a:solidFill>
                  <a:srgbClr val="1E288C"/>
                </a:solidFill>
              </a:rPr>
              <a:t>Mission</a:t>
            </a:r>
          </a:p>
          <a:p>
            <a:r>
              <a:rPr lang="en-US" dirty="0" smtClean="0">
                <a:solidFill>
                  <a:srgbClr val="1E288C"/>
                </a:solidFill>
              </a:rPr>
              <a:t>Build up and leverage a European Competence Center </a:t>
            </a:r>
            <a:r>
              <a:rPr lang="en-US" dirty="0">
                <a:solidFill>
                  <a:srgbClr val="1E288C"/>
                </a:solidFill>
              </a:rPr>
              <a:t>Network in customized low-energy computing</a:t>
            </a:r>
          </a:p>
          <a:p>
            <a:r>
              <a:rPr lang="en-US" dirty="0" smtClean="0">
                <a:solidFill>
                  <a:srgbClr val="1E288C"/>
                </a:solidFill>
              </a:rPr>
              <a:t>Provide easy access to novel CLEC technologies</a:t>
            </a:r>
          </a:p>
          <a:p>
            <a:r>
              <a:rPr lang="en-US" dirty="0" smtClean="0">
                <a:solidFill>
                  <a:srgbClr val="1E288C"/>
                </a:solidFill>
              </a:rPr>
              <a:t>Bidirectional interaction between SME and academia</a:t>
            </a:r>
            <a:endParaRPr lang="en-US" dirty="0">
              <a:solidFill>
                <a:srgbClr val="1E288C"/>
              </a:solidFill>
            </a:endParaRPr>
          </a:p>
          <a:p>
            <a:endParaRPr lang="en-US" sz="2000" b="1" dirty="0" smtClean="0">
              <a:solidFill>
                <a:srgbClr val="1E288C"/>
              </a:solidFill>
            </a:endParaRPr>
          </a:p>
          <a:p>
            <a:r>
              <a:rPr lang="en-US" sz="2000" b="1" dirty="0" smtClean="0">
                <a:solidFill>
                  <a:srgbClr val="1E288C"/>
                </a:solidFill>
              </a:rPr>
              <a:t>Offer</a:t>
            </a:r>
            <a:endParaRPr lang="en-US" sz="2000" b="1" dirty="0">
              <a:solidFill>
                <a:srgbClr val="1E288C"/>
              </a:solidFill>
            </a:endParaRPr>
          </a:p>
          <a:p>
            <a:r>
              <a:rPr lang="en-GB" dirty="0">
                <a:solidFill>
                  <a:srgbClr val="1E288C"/>
                </a:solidFill>
              </a:rPr>
              <a:t>support 50+ industry clients and 3rd parties with innovative technologies by using different kinds of Technology Transfer Experiments (TTX)</a:t>
            </a:r>
            <a:endParaRPr lang="en-US" dirty="0">
              <a:solidFill>
                <a:srgbClr val="1E288C"/>
              </a:solidFill>
            </a:endParaRP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2978467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FED4SAE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5"/>
          </p:nvPr>
        </p:nvSpPr>
        <p:spPr>
          <a:xfrm>
            <a:off x="8205737" y="6410856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4</a:t>
            </a:fld>
            <a:endParaRPr lang="de-DE" dirty="0"/>
          </a:p>
        </p:txBody>
      </p:sp>
      <p:sp>
        <p:nvSpPr>
          <p:cNvPr id="13" name="Rechteck 12"/>
          <p:cNvSpPr/>
          <p:nvPr/>
        </p:nvSpPr>
        <p:spPr>
          <a:xfrm>
            <a:off x="417721" y="5937995"/>
            <a:ext cx="14025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 smtClean="0">
                <a:hlinkClick r:id="rId3"/>
              </a:rPr>
              <a:t>www.fed4sae.eu</a:t>
            </a:r>
            <a:endParaRPr lang="en-GB" sz="1400" dirty="0"/>
          </a:p>
        </p:txBody>
      </p:sp>
      <p:sp>
        <p:nvSpPr>
          <p:cNvPr id="89" name="Rechteck 88"/>
          <p:cNvSpPr/>
          <p:nvPr/>
        </p:nvSpPr>
        <p:spPr>
          <a:xfrm>
            <a:off x="311013" y="1087929"/>
            <a:ext cx="4838888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1E288C"/>
                </a:solidFill>
              </a:rPr>
              <a:t>Focus</a:t>
            </a:r>
          </a:p>
          <a:p>
            <a:r>
              <a:rPr lang="en-US" dirty="0">
                <a:solidFill>
                  <a:srgbClr val="1E288C"/>
                </a:solidFill>
              </a:rPr>
              <a:t>Cyber-physical and embedded </a:t>
            </a:r>
            <a:r>
              <a:rPr lang="en-US" dirty="0" smtClean="0">
                <a:solidFill>
                  <a:srgbClr val="1E288C"/>
                </a:solidFill>
              </a:rPr>
              <a:t>systems (CPS)</a:t>
            </a:r>
            <a:endParaRPr lang="en-US" dirty="0">
              <a:solidFill>
                <a:srgbClr val="1E288C"/>
              </a:solidFill>
            </a:endParaRPr>
          </a:p>
          <a:p>
            <a:endParaRPr lang="en-US" sz="1400" dirty="0">
              <a:solidFill>
                <a:srgbClr val="1E288C"/>
              </a:solidFill>
            </a:endParaRPr>
          </a:p>
          <a:p>
            <a:r>
              <a:rPr lang="en-US" sz="2000" b="1" dirty="0" smtClean="0">
                <a:solidFill>
                  <a:srgbClr val="1E288C"/>
                </a:solidFill>
              </a:rPr>
              <a:t>Mission</a:t>
            </a:r>
          </a:p>
          <a:p>
            <a:r>
              <a:rPr lang="en-US" dirty="0">
                <a:solidFill>
                  <a:srgbClr val="1E288C"/>
                </a:solidFill>
              </a:rPr>
              <a:t>Accelerating </a:t>
            </a:r>
            <a:r>
              <a:rPr lang="en-US" dirty="0" smtClean="0">
                <a:solidFill>
                  <a:srgbClr val="1E288C"/>
                </a:solidFill>
              </a:rPr>
              <a:t>CPS </a:t>
            </a:r>
            <a:r>
              <a:rPr lang="en-US" dirty="0">
                <a:solidFill>
                  <a:srgbClr val="1E288C"/>
                </a:solidFill>
              </a:rPr>
              <a:t>solutions to market by </a:t>
            </a:r>
            <a:r>
              <a:rPr lang="en-US" dirty="0" smtClean="0">
                <a:solidFill>
                  <a:srgbClr val="1E288C"/>
                </a:solidFill>
              </a:rPr>
              <a:t>creating </a:t>
            </a:r>
            <a:r>
              <a:rPr lang="en-US" dirty="0">
                <a:solidFill>
                  <a:srgbClr val="1E288C"/>
                </a:solidFill>
              </a:rPr>
              <a:t>a pan-European </a:t>
            </a:r>
            <a:r>
              <a:rPr lang="en-US" dirty="0" smtClean="0">
                <a:solidFill>
                  <a:srgbClr val="1E288C"/>
                </a:solidFill>
              </a:rPr>
              <a:t>network to enable </a:t>
            </a:r>
            <a:r>
              <a:rPr lang="en-US" dirty="0">
                <a:solidFill>
                  <a:srgbClr val="1E288C"/>
                </a:solidFill>
              </a:rPr>
              <a:t>startups, SMEs and </a:t>
            </a:r>
            <a:r>
              <a:rPr lang="en-US" dirty="0" smtClean="0">
                <a:solidFill>
                  <a:srgbClr val="1E288C"/>
                </a:solidFill>
              </a:rPr>
              <a:t>midcaps to </a:t>
            </a:r>
            <a:r>
              <a:rPr lang="en-US" dirty="0">
                <a:solidFill>
                  <a:srgbClr val="1E288C"/>
                </a:solidFill>
              </a:rPr>
              <a:t>use CPS platforms combined with expertise and </a:t>
            </a:r>
            <a:r>
              <a:rPr lang="en-US" dirty="0" smtClean="0">
                <a:solidFill>
                  <a:srgbClr val="1E288C"/>
                </a:solidFill>
              </a:rPr>
              <a:t>know-how </a:t>
            </a:r>
            <a:r>
              <a:rPr lang="en-US" dirty="0">
                <a:solidFill>
                  <a:srgbClr val="1E288C"/>
                </a:solidFill>
              </a:rPr>
              <a:t>from the R&amp;D Advanced </a:t>
            </a:r>
            <a:r>
              <a:rPr lang="en-US" dirty="0" smtClean="0">
                <a:solidFill>
                  <a:srgbClr val="1E288C"/>
                </a:solidFill>
              </a:rPr>
              <a:t>Platform</a:t>
            </a:r>
            <a:endParaRPr lang="en-US" b="1" dirty="0">
              <a:solidFill>
                <a:srgbClr val="1E288C"/>
              </a:solidFill>
            </a:endParaRPr>
          </a:p>
          <a:p>
            <a:endParaRPr lang="en-US" sz="1400" b="1" dirty="0" smtClean="0">
              <a:solidFill>
                <a:srgbClr val="1E288C"/>
              </a:solidFill>
            </a:endParaRPr>
          </a:p>
          <a:p>
            <a:r>
              <a:rPr lang="en-US" sz="2000" b="1" dirty="0" smtClean="0">
                <a:solidFill>
                  <a:srgbClr val="1E288C"/>
                </a:solidFill>
              </a:rPr>
              <a:t>Offer </a:t>
            </a:r>
            <a:endParaRPr lang="en-US" sz="2000" b="1" dirty="0">
              <a:solidFill>
                <a:srgbClr val="1E288C"/>
              </a:solidFill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1E288C"/>
                </a:solidFill>
              </a:rPr>
              <a:t>Provide a complete solution including software and hardware tested in market environment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1E288C"/>
                </a:solidFill>
              </a:rPr>
              <a:t>Support and guidance from conceptual design to market launch</a:t>
            </a:r>
          </a:p>
        </p:txBody>
      </p:sp>
      <p:sp>
        <p:nvSpPr>
          <p:cNvPr id="90" name="Rechteck 89"/>
          <p:cNvSpPr/>
          <p:nvPr/>
        </p:nvSpPr>
        <p:spPr>
          <a:xfrm>
            <a:off x="6186741" y="1191845"/>
            <a:ext cx="2644447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de-DE" b="1" dirty="0" smtClean="0">
                <a:solidFill>
                  <a:srgbClr val="1E288C"/>
                </a:solidFill>
              </a:rPr>
              <a:t>Fields </a:t>
            </a:r>
            <a:r>
              <a:rPr lang="de-DE" b="1" dirty="0" err="1" smtClean="0">
                <a:solidFill>
                  <a:srgbClr val="1E288C"/>
                </a:solidFill>
              </a:rPr>
              <a:t>of</a:t>
            </a:r>
            <a:r>
              <a:rPr lang="de-DE" b="1" dirty="0" smtClean="0">
                <a:solidFill>
                  <a:srgbClr val="1E288C"/>
                </a:solidFill>
              </a:rPr>
              <a:t> Application</a:t>
            </a:r>
            <a:endParaRPr lang="en-GB" b="1" dirty="0" smtClean="0">
              <a:solidFill>
                <a:srgbClr val="1E288C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1E288C"/>
                </a:solidFill>
              </a:rPr>
              <a:t>Smart wellbeing and health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1E288C"/>
                </a:solidFill>
              </a:rPr>
              <a:t>Smart city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1E288C"/>
                </a:solidFill>
              </a:rPr>
              <a:t>Smart manufacturing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1E288C"/>
                </a:solidFill>
              </a:rPr>
              <a:t>Smart transportation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1E288C"/>
                </a:solidFill>
              </a:rPr>
              <a:t>Smart mobility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1E288C"/>
                </a:solidFill>
              </a:rPr>
              <a:t>Smart energy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solidFill>
                <a:srgbClr val="FF0000"/>
              </a:solidFill>
            </a:endParaRPr>
          </a:p>
          <a:p>
            <a:r>
              <a:rPr lang="en-US" sz="1600" b="1" dirty="0" smtClean="0">
                <a:solidFill>
                  <a:srgbClr val="2D3357"/>
                </a:solidFill>
                <a:latin typeface="Arial Narrow" panose="020B0606020202030204" pitchFamily="34" charset="0"/>
              </a:rPr>
              <a:t>	</a:t>
            </a:r>
            <a:endParaRPr lang="de-DE" sz="1600" dirty="0">
              <a:solidFill>
                <a:srgbClr val="2D3357"/>
              </a:solidFill>
              <a:latin typeface="Arial Narrow" panose="020B0606020202030204" pitchFamily="34" charset="0"/>
            </a:endParaRPr>
          </a:p>
        </p:txBody>
      </p:sp>
      <p:pic>
        <p:nvPicPr>
          <p:cNvPr id="10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364" y="206740"/>
            <a:ext cx="1132867" cy="54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02579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SMARTEES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5"/>
          </p:nvPr>
        </p:nvSpPr>
        <p:spPr>
          <a:xfrm>
            <a:off x="8205737" y="6410856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5</a:t>
            </a:fld>
            <a:endParaRPr lang="de-DE" dirty="0"/>
          </a:p>
        </p:txBody>
      </p:sp>
      <p:sp>
        <p:nvSpPr>
          <p:cNvPr id="13" name="Rechteck 12"/>
          <p:cNvSpPr/>
          <p:nvPr/>
        </p:nvSpPr>
        <p:spPr>
          <a:xfrm>
            <a:off x="457200" y="5887380"/>
            <a:ext cx="15047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 smtClean="0">
                <a:hlinkClick r:id="rId3"/>
              </a:rPr>
              <a:t>www.smartees.eu</a:t>
            </a:r>
            <a:endParaRPr lang="en-GB" sz="1400" dirty="0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882" y="141873"/>
            <a:ext cx="1330793" cy="650607"/>
          </a:xfrm>
          <a:prstGeom prst="rect">
            <a:avLst/>
          </a:prstGeom>
        </p:spPr>
      </p:pic>
      <p:sp>
        <p:nvSpPr>
          <p:cNvPr id="11" name="Rechteck 10"/>
          <p:cNvSpPr/>
          <p:nvPr/>
        </p:nvSpPr>
        <p:spPr>
          <a:xfrm>
            <a:off x="295514" y="1007385"/>
            <a:ext cx="5103103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1E288C"/>
                </a:solidFill>
              </a:rPr>
              <a:t>Focus</a:t>
            </a:r>
          </a:p>
          <a:p>
            <a:r>
              <a:rPr lang="en-US" dirty="0">
                <a:solidFill>
                  <a:srgbClr val="1E288C"/>
                </a:solidFill>
              </a:rPr>
              <a:t>Organic and Large Area Electronics (OLAE)</a:t>
            </a:r>
          </a:p>
          <a:p>
            <a:endParaRPr lang="en-US" sz="2000" b="1" dirty="0">
              <a:solidFill>
                <a:srgbClr val="1E288C"/>
              </a:solidFill>
            </a:endParaRPr>
          </a:p>
          <a:p>
            <a:r>
              <a:rPr lang="en-US" sz="2000" b="1" dirty="0">
                <a:solidFill>
                  <a:srgbClr val="1E288C"/>
                </a:solidFill>
              </a:rPr>
              <a:t>Mission</a:t>
            </a:r>
          </a:p>
          <a:p>
            <a:r>
              <a:rPr lang="en-GB" dirty="0">
                <a:solidFill>
                  <a:srgbClr val="1E288C"/>
                </a:solidFill>
              </a:rPr>
              <a:t>Create a competitive advantage by providing access to Flexible Electronics technologies &amp;  business support for accelerating innovation and digitisation of European SME and mid cap companies</a:t>
            </a:r>
          </a:p>
          <a:p>
            <a:endParaRPr lang="en-GB" sz="2000" b="1" dirty="0">
              <a:solidFill>
                <a:srgbClr val="1E288C"/>
              </a:solidFill>
            </a:endParaRPr>
          </a:p>
          <a:p>
            <a:r>
              <a:rPr lang="en-US" sz="2000" b="1" dirty="0">
                <a:solidFill>
                  <a:srgbClr val="1E288C"/>
                </a:solidFill>
              </a:rPr>
              <a:t>Offer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1E288C"/>
                </a:solidFill>
              </a:rPr>
              <a:t>One-stop-shop for the adoption and </a:t>
            </a:r>
            <a:r>
              <a:rPr lang="en-US" dirty="0" smtClean="0">
                <a:solidFill>
                  <a:srgbClr val="1E288C"/>
                </a:solidFill>
              </a:rPr>
              <a:t>integration   of </a:t>
            </a:r>
            <a:r>
              <a:rPr lang="en-GB" dirty="0" smtClean="0">
                <a:solidFill>
                  <a:srgbClr val="1E288C"/>
                </a:solidFill>
              </a:rPr>
              <a:t>Flexible </a:t>
            </a:r>
            <a:r>
              <a:rPr lang="en-GB" dirty="0">
                <a:solidFill>
                  <a:srgbClr val="1E288C"/>
                </a:solidFill>
              </a:rPr>
              <a:t>Electronics technologies into novel product concepts</a:t>
            </a:r>
            <a:endParaRPr lang="en-US" dirty="0">
              <a:solidFill>
                <a:srgbClr val="1E288C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1E288C"/>
                </a:solidFill>
              </a:rPr>
              <a:t>20 Application Experiments to explore the transfer of technology to business through 20 novel product prototypes</a:t>
            </a:r>
          </a:p>
        </p:txBody>
      </p:sp>
      <p:sp>
        <p:nvSpPr>
          <p:cNvPr id="12" name="Rechteck 11"/>
          <p:cNvSpPr/>
          <p:nvPr/>
        </p:nvSpPr>
        <p:spPr>
          <a:xfrm>
            <a:off x="5564038" y="1168967"/>
            <a:ext cx="3355676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de-DE" b="1" dirty="0">
                <a:solidFill>
                  <a:srgbClr val="1E288C"/>
                </a:solidFill>
              </a:rPr>
              <a:t>Fields </a:t>
            </a:r>
            <a:r>
              <a:rPr lang="de-DE" b="1" dirty="0" err="1">
                <a:solidFill>
                  <a:srgbClr val="1E288C"/>
                </a:solidFill>
              </a:rPr>
              <a:t>of</a:t>
            </a:r>
            <a:r>
              <a:rPr lang="de-DE" b="1" dirty="0">
                <a:solidFill>
                  <a:srgbClr val="1E288C"/>
                </a:solidFill>
              </a:rPr>
              <a:t> Application</a:t>
            </a:r>
            <a:endParaRPr lang="en-GB" b="1" dirty="0">
              <a:solidFill>
                <a:srgbClr val="1E288C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E288C"/>
                </a:solidFill>
              </a:rPr>
              <a:t>OLED lighting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de-DE" dirty="0" err="1">
                <a:solidFill>
                  <a:srgbClr val="1E288C"/>
                </a:solidFill>
              </a:rPr>
              <a:t>Organic</a:t>
            </a:r>
            <a:r>
              <a:rPr lang="de-DE" dirty="0">
                <a:solidFill>
                  <a:srgbClr val="1E288C"/>
                </a:solidFill>
              </a:rPr>
              <a:t> </a:t>
            </a:r>
            <a:r>
              <a:rPr lang="de-DE" dirty="0" err="1">
                <a:solidFill>
                  <a:srgbClr val="1E288C"/>
                </a:solidFill>
              </a:rPr>
              <a:t>photovoltaics</a:t>
            </a:r>
            <a:endParaRPr lang="de-DE" dirty="0">
              <a:solidFill>
                <a:srgbClr val="1E288C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E288C"/>
                </a:solidFill>
              </a:rPr>
              <a:t>Flexible and OLED display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E288C"/>
                </a:solidFill>
              </a:rPr>
              <a:t>Electronics &amp; Components and </a:t>
            </a:r>
            <a:r>
              <a:rPr lang="de-DE" dirty="0">
                <a:solidFill>
                  <a:srgbClr val="1E288C"/>
                </a:solidFill>
              </a:rPr>
              <a:t>Integrated Smart Systems</a:t>
            </a:r>
          </a:p>
          <a:p>
            <a:r>
              <a:rPr lang="en-US" sz="1600" b="1" dirty="0" smtClean="0">
                <a:latin typeface="Arial Narrow" panose="020B0606020202030204" pitchFamily="34" charset="0"/>
              </a:rPr>
              <a:t>	</a:t>
            </a:r>
            <a:endParaRPr lang="de-DE" sz="1600" dirty="0">
              <a:latin typeface="Arial Narrow" panose="020B0606020202030204" pitchFamily="34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4704" y="3333533"/>
            <a:ext cx="3355676" cy="629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740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DIATOMIC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5"/>
          </p:nvPr>
        </p:nvSpPr>
        <p:spPr>
          <a:xfrm>
            <a:off x="8205737" y="6410856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6</a:t>
            </a:fld>
            <a:endParaRPr lang="de-DE" dirty="0"/>
          </a:p>
        </p:txBody>
      </p:sp>
      <p:sp>
        <p:nvSpPr>
          <p:cNvPr id="13" name="Rechteck 12"/>
          <p:cNvSpPr/>
          <p:nvPr/>
        </p:nvSpPr>
        <p:spPr>
          <a:xfrm>
            <a:off x="295514" y="5994279"/>
            <a:ext cx="14680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 smtClean="0">
                <a:hlinkClick r:id="rId3"/>
              </a:rPr>
              <a:t>www.diatomic.eu</a:t>
            </a:r>
            <a:endParaRPr lang="en-GB" sz="1400" dirty="0"/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31769" y="280368"/>
            <a:ext cx="1340171" cy="540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</p:pic>
      <p:sp>
        <p:nvSpPr>
          <p:cNvPr id="25" name="Rechteck 24"/>
          <p:cNvSpPr/>
          <p:nvPr/>
        </p:nvSpPr>
        <p:spPr>
          <a:xfrm>
            <a:off x="295514" y="1007385"/>
            <a:ext cx="5103103" cy="5186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1E288C"/>
                </a:solidFill>
              </a:rPr>
              <a:t>Focus</a:t>
            </a:r>
          </a:p>
          <a:p>
            <a:pPr>
              <a:defRPr/>
            </a:pPr>
            <a:r>
              <a:rPr lang="en-US" dirty="0">
                <a:solidFill>
                  <a:srgbClr val="1E288C"/>
                </a:solidFill>
              </a:rPr>
              <a:t>Advanced micro-electronic components </a:t>
            </a:r>
            <a:r>
              <a:rPr lang="en-US" dirty="0" smtClean="0">
                <a:solidFill>
                  <a:srgbClr val="1E288C"/>
                </a:solidFill>
              </a:rPr>
              <a:t>(AME) and </a:t>
            </a:r>
            <a:r>
              <a:rPr lang="en-US" dirty="0">
                <a:solidFill>
                  <a:srgbClr val="1E288C"/>
                </a:solidFill>
              </a:rPr>
              <a:t>Smart System </a:t>
            </a:r>
            <a:r>
              <a:rPr lang="en-US" dirty="0" smtClean="0">
                <a:solidFill>
                  <a:srgbClr val="1E288C"/>
                </a:solidFill>
              </a:rPr>
              <a:t>Integration (SSI)</a:t>
            </a:r>
            <a:endParaRPr lang="en-US" dirty="0">
              <a:solidFill>
                <a:srgbClr val="1E288C"/>
              </a:solidFill>
            </a:endParaRPr>
          </a:p>
          <a:p>
            <a:endParaRPr lang="en-US" sz="1000" dirty="0">
              <a:solidFill>
                <a:srgbClr val="1E288C"/>
              </a:solidFill>
            </a:endParaRPr>
          </a:p>
          <a:p>
            <a:r>
              <a:rPr lang="en-US" sz="2000" b="1" dirty="0" smtClean="0">
                <a:solidFill>
                  <a:srgbClr val="1E288C"/>
                </a:solidFill>
              </a:rPr>
              <a:t>Mission</a:t>
            </a:r>
          </a:p>
          <a:p>
            <a:r>
              <a:rPr lang="en-GB" dirty="0" smtClean="0">
                <a:solidFill>
                  <a:srgbClr val="1E288C"/>
                </a:solidFill>
              </a:rPr>
              <a:t>From experimentation and prototyping to full-scale commercial deployment: Create </a:t>
            </a:r>
            <a:r>
              <a:rPr lang="en-GB" dirty="0">
                <a:solidFill>
                  <a:srgbClr val="1E288C"/>
                </a:solidFill>
              </a:rPr>
              <a:t>a competitive advantage </a:t>
            </a:r>
            <a:r>
              <a:rPr lang="en-GB" dirty="0" smtClean="0">
                <a:solidFill>
                  <a:srgbClr val="1E288C"/>
                </a:solidFill>
              </a:rPr>
              <a:t>by </a:t>
            </a:r>
            <a:r>
              <a:rPr lang="en-GB" dirty="0">
                <a:solidFill>
                  <a:srgbClr val="1E288C"/>
                </a:solidFill>
              </a:rPr>
              <a:t>providing access to disruptive (LAEs) </a:t>
            </a:r>
            <a:r>
              <a:rPr lang="en-GB" dirty="0" smtClean="0">
                <a:solidFill>
                  <a:srgbClr val="1E288C"/>
                </a:solidFill>
              </a:rPr>
              <a:t>technologies and business support for innovation adoption</a:t>
            </a:r>
          </a:p>
          <a:p>
            <a:endParaRPr lang="en-GB" sz="1000" b="1" dirty="0">
              <a:solidFill>
                <a:srgbClr val="1E288C"/>
              </a:solidFill>
            </a:endParaRPr>
          </a:p>
          <a:p>
            <a:r>
              <a:rPr lang="en-US" sz="2000" b="1" dirty="0" smtClean="0">
                <a:solidFill>
                  <a:srgbClr val="1E288C"/>
                </a:solidFill>
              </a:rPr>
              <a:t>Offer </a:t>
            </a:r>
            <a:endParaRPr lang="en-US" sz="2000" b="1" dirty="0">
              <a:solidFill>
                <a:srgbClr val="1E288C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1600" dirty="0" smtClean="0">
                <a:solidFill>
                  <a:srgbClr val="1E288C"/>
                </a:solidFill>
                <a:latin typeface="+mj-lt"/>
              </a:rPr>
              <a:t> </a:t>
            </a:r>
            <a:r>
              <a:rPr lang="en-US" altLang="en-US" dirty="0" smtClean="0">
                <a:solidFill>
                  <a:srgbClr val="1E288C"/>
                </a:solidFill>
                <a:latin typeface="+mj-lt"/>
              </a:rPr>
              <a:t>Strong technological support to accelerate novel application development, prototyping &amp; experimentation </a:t>
            </a:r>
            <a:endParaRPr lang="en-US" altLang="en-US" dirty="0">
              <a:solidFill>
                <a:srgbClr val="1E288C"/>
              </a:solidFill>
              <a:latin typeface="+mj-lt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dirty="0" smtClean="0">
                <a:solidFill>
                  <a:srgbClr val="1E288C"/>
                </a:solidFill>
                <a:latin typeface="+mj-lt"/>
              </a:rPr>
              <a:t> Business support to develop solutions with a robust product / market fit and chart the path to market growth</a:t>
            </a:r>
            <a:endParaRPr lang="en-US" altLang="en-US" dirty="0">
              <a:solidFill>
                <a:srgbClr val="1E288C"/>
              </a:solidFill>
              <a:latin typeface="+mj-lt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1E288C"/>
              </a:solidFill>
              <a:latin typeface="+mj-lt"/>
            </a:endParaRPr>
          </a:p>
        </p:txBody>
      </p:sp>
      <p:sp>
        <p:nvSpPr>
          <p:cNvPr id="26" name="Rechteck 25"/>
          <p:cNvSpPr/>
          <p:nvPr/>
        </p:nvSpPr>
        <p:spPr>
          <a:xfrm>
            <a:off x="6042353" y="1216749"/>
            <a:ext cx="2644447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de-DE" b="1" dirty="0">
                <a:solidFill>
                  <a:srgbClr val="1E288C"/>
                </a:solidFill>
              </a:rPr>
              <a:t>Fields </a:t>
            </a:r>
            <a:r>
              <a:rPr lang="de-DE" b="1" dirty="0" err="1">
                <a:solidFill>
                  <a:srgbClr val="1E288C"/>
                </a:solidFill>
              </a:rPr>
              <a:t>of</a:t>
            </a:r>
            <a:r>
              <a:rPr lang="de-DE" b="1" dirty="0">
                <a:solidFill>
                  <a:srgbClr val="1E288C"/>
                </a:solidFill>
              </a:rPr>
              <a:t> Application</a:t>
            </a:r>
            <a:endParaRPr lang="en-GB" b="1" dirty="0">
              <a:solidFill>
                <a:srgbClr val="1E288C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E288C"/>
                </a:solidFill>
              </a:rPr>
              <a:t>Health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rgbClr val="1E288C"/>
                </a:solidFill>
              </a:rPr>
              <a:t>Agrifood</a:t>
            </a:r>
            <a:endParaRPr lang="de-DE" dirty="0">
              <a:solidFill>
                <a:srgbClr val="1E288C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E288C"/>
                </a:solidFill>
              </a:rPr>
              <a:t>Manufacturing </a:t>
            </a:r>
          </a:p>
        </p:txBody>
      </p:sp>
    </p:spTree>
    <p:extLst>
      <p:ext uri="{BB962C8B-B14F-4D97-AF65-F5344CB8AC3E}">
        <p14:creationId xmlns:p14="http://schemas.microsoft.com/office/powerpoint/2010/main" val="28773598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436</Words>
  <Application>Microsoft Office PowerPoint</Application>
  <PresentationFormat>Bildschirmpräsentation (4:3)</PresentationFormat>
  <Paragraphs>129</Paragraphs>
  <Slides>6</Slides>
  <Notes>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1" baseType="lpstr">
      <vt:lpstr>Arial</vt:lpstr>
      <vt:lpstr>Arial Narrow</vt:lpstr>
      <vt:lpstr>Calibri</vt:lpstr>
      <vt:lpstr>Wingdings</vt:lpstr>
      <vt:lpstr>Larissa</vt:lpstr>
      <vt:lpstr>Engage with  running SAE projects</vt:lpstr>
      <vt:lpstr>Upcoming Open Calls</vt:lpstr>
      <vt:lpstr>TETRAMAX</vt:lpstr>
      <vt:lpstr>FED4SAE</vt:lpstr>
      <vt:lpstr>SMARTEES</vt:lpstr>
      <vt:lpstr>DIATOMIC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Hubs and Open Calls Why and how to engage</dc:title>
  <dc:creator>Sarah Mortimer</dc:creator>
  <cp:lastModifiedBy>Julia Koch</cp:lastModifiedBy>
  <cp:revision>172</cp:revision>
  <cp:lastPrinted>2018-05-23T14:00:38Z</cp:lastPrinted>
  <dcterms:created xsi:type="dcterms:W3CDTF">2017-09-26T14:08:09Z</dcterms:created>
  <dcterms:modified xsi:type="dcterms:W3CDTF">2018-09-12T09:17:24Z</dcterms:modified>
</cp:coreProperties>
</file>