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Default Extension="tif" ContentType="image/tif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0"/>
  </p:notesMasterIdLst>
  <p:handoutMasterIdLst>
    <p:handoutMasterId r:id="rId11"/>
  </p:handoutMasterIdLst>
  <p:sldIdLst>
    <p:sldId id="318" r:id="rId2"/>
    <p:sldId id="320" r:id="rId3"/>
    <p:sldId id="312" r:id="rId4"/>
    <p:sldId id="313" r:id="rId5"/>
    <p:sldId id="324" r:id="rId6"/>
    <p:sldId id="325" r:id="rId7"/>
    <p:sldId id="260" r:id="rId8"/>
    <p:sldId id="321" r:id="rId9"/>
  </p:sldIdLst>
  <p:sldSz cx="9144000" cy="6858000" type="screen4x3"/>
  <p:notesSz cx="6797675" cy="9926638"/>
  <p:defaultTextStyle>
    <a:defPPr>
      <a:defRPr lang="de-D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1E288C"/>
    <a:srgbClr val="B9B9B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131" d="100"/>
          <a:sy n="131" d="100"/>
        </p:scale>
        <p:origin x="1080" y="126"/>
      </p:cViewPr>
      <p:guideLst>
        <p:guide orient="horz" pos="2160"/>
        <p:guide pos="2880"/>
      </p:guideLst>
    </p:cSldViewPr>
  </p:slideViewPr>
  <p:notesTextViewPr>
    <p:cViewPr>
      <p:scale>
        <a:sx n="3" d="2"/>
        <a:sy n="3" d="2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handoutMaster" Target="handoutMasters/handout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Kopfzeilenplatzhalt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de-DE"/>
          </a:p>
        </p:txBody>
      </p:sp>
      <p:sp>
        <p:nvSpPr>
          <p:cNvPr id="3" name="Datumsplatzhalter 2"/>
          <p:cNvSpPr>
            <a:spLocks noGrp="1"/>
          </p:cNvSpPr>
          <p:nvPr>
            <p:ph type="dt" sz="quarter" idx="1"/>
          </p:nvPr>
        </p:nvSpPr>
        <p:spPr>
          <a:xfrm>
            <a:off x="3849688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B7E9AA3-885F-4438-8FC6-67076D61A883}" type="datetimeFigureOut">
              <a:rPr lang="de-DE" smtClean="0"/>
              <a:t>12.09.2018</a:t>
            </a:fld>
            <a:endParaRPr lang="de-DE"/>
          </a:p>
        </p:txBody>
      </p:sp>
      <p:sp>
        <p:nvSpPr>
          <p:cNvPr id="4" name="Fußzeilenplatzhalter 3"/>
          <p:cNvSpPr>
            <a:spLocks noGrp="1"/>
          </p:cNvSpPr>
          <p:nvPr>
            <p:ph type="ftr" sz="quarter" idx="2"/>
          </p:nvPr>
        </p:nvSpPr>
        <p:spPr>
          <a:xfrm>
            <a:off x="0" y="942975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de-DE"/>
          </a:p>
        </p:txBody>
      </p:sp>
      <p:sp>
        <p:nvSpPr>
          <p:cNvPr id="5" name="Foliennummernplatzhalter 4"/>
          <p:cNvSpPr>
            <a:spLocks noGrp="1"/>
          </p:cNvSpPr>
          <p:nvPr>
            <p:ph type="sldNum" sz="quarter" idx="3"/>
          </p:nvPr>
        </p:nvSpPr>
        <p:spPr>
          <a:xfrm>
            <a:off x="3849688" y="942975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DC8E57C-E925-430B-926C-6DA610DCA873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12350399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Kopfzeilenplatzhalt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de-DE"/>
          </a:p>
        </p:txBody>
      </p:sp>
      <p:sp>
        <p:nvSpPr>
          <p:cNvPr id="3" name="Datumsplatzhalter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CC20D7F-FA71-45EE-B469-D4342C8E5AF5}" type="datetimeFigureOut">
              <a:rPr lang="de-DE" smtClean="0"/>
              <a:t>12.09.2018</a:t>
            </a:fld>
            <a:endParaRPr lang="de-DE"/>
          </a:p>
        </p:txBody>
      </p:sp>
      <p:sp>
        <p:nvSpPr>
          <p:cNvPr id="4" name="Folienbildplatzhalter 3"/>
          <p:cNvSpPr>
            <a:spLocks noGrp="1" noRot="1" noChangeAspect="1"/>
          </p:cNvSpPr>
          <p:nvPr>
            <p:ph type="sldImg" idx="2"/>
          </p:nvPr>
        </p:nvSpPr>
        <p:spPr>
          <a:xfrm>
            <a:off x="1166813" y="1241425"/>
            <a:ext cx="4464050" cy="3349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de-DE"/>
          </a:p>
        </p:txBody>
      </p:sp>
      <p:sp>
        <p:nvSpPr>
          <p:cNvPr id="5" name="Notizenplatzhalter 4"/>
          <p:cNvSpPr>
            <a:spLocks noGrp="1"/>
          </p:cNvSpPr>
          <p:nvPr>
            <p:ph type="body" sz="quarter" idx="3"/>
          </p:nvPr>
        </p:nvSpPr>
        <p:spPr>
          <a:xfrm>
            <a:off x="679768" y="4777194"/>
            <a:ext cx="5438140" cy="3908614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4"/>
          </p:nvPr>
        </p:nvSpPr>
        <p:spPr>
          <a:xfrm>
            <a:off x="0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de-DE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5"/>
          </p:nvPr>
        </p:nvSpPr>
        <p:spPr>
          <a:xfrm>
            <a:off x="3850443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EB586C-B884-44E6-8694-C500300E82C9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53279245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el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ctrTitle" hasCustomPrompt="1"/>
          </p:nvPr>
        </p:nvSpPr>
        <p:spPr>
          <a:xfrm>
            <a:off x="685800" y="4154879"/>
            <a:ext cx="7772400" cy="2148967"/>
          </a:xfrm>
        </p:spPr>
        <p:txBody>
          <a:bodyPr/>
          <a:lstStyle>
            <a:lvl1pPr>
              <a:defRPr b="1">
                <a:solidFill>
                  <a:srgbClr val="1E288C"/>
                </a:solidFill>
              </a:defRPr>
            </a:lvl1pPr>
          </a:lstStyle>
          <a:p>
            <a:r>
              <a:rPr lang="en-GB" noProof="0" dirty="0"/>
              <a:t>Here you indicate the title of your presentation</a:t>
            </a:r>
          </a:p>
        </p:txBody>
      </p:sp>
      <p:pic>
        <p:nvPicPr>
          <p:cNvPr id="1026" name="Picture 2"/>
          <p:cNvPicPr>
            <a:picLocks noChangeAspect="1" noChangeArrowheads="1"/>
          </p:cNvPicPr>
          <p:nvPr userDrawn="1"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048" t="16381" r="19921" b="51619"/>
          <a:stretch/>
        </p:blipFill>
        <p:spPr bwMode="auto">
          <a:xfrm>
            <a:off x="0" y="1144735"/>
            <a:ext cx="9144000" cy="299647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584127129"/>
      </p:ext>
    </p:extLst>
  </p:cSld>
  <p:clrMapOvr>
    <a:masterClrMapping/>
  </p:clrMapOvr>
  <p:transition spd="slow">
    <p:fad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lide with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>
          <a:xfrm>
            <a:off x="457200" y="274638"/>
            <a:ext cx="8229600" cy="517842"/>
          </a:xfrm>
        </p:spPr>
        <p:txBody>
          <a:bodyPr>
            <a:normAutofit/>
          </a:bodyPr>
          <a:lstStyle>
            <a:lvl1pPr algn="l">
              <a:defRPr sz="3600" b="1" baseline="0">
                <a:solidFill>
                  <a:srgbClr val="1E288C"/>
                </a:solidFill>
              </a:defRPr>
            </a:lvl1pPr>
          </a:lstStyle>
          <a:p>
            <a:r>
              <a:rPr lang="en-GB" noProof="0" dirty="0"/>
              <a:t>Title of this slide</a:t>
            </a:r>
          </a:p>
        </p:txBody>
      </p:sp>
      <p:cxnSp>
        <p:nvCxnSpPr>
          <p:cNvPr id="9" name="Gerade Verbindung 8"/>
          <p:cNvCxnSpPr/>
          <p:nvPr userDrawn="1"/>
        </p:nvCxnSpPr>
        <p:spPr>
          <a:xfrm>
            <a:off x="249092" y="888994"/>
            <a:ext cx="8645526" cy="0"/>
          </a:xfrm>
          <a:prstGeom prst="line">
            <a:avLst/>
          </a:prstGeom>
          <a:ln w="25400">
            <a:solidFill>
              <a:srgbClr val="1E288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Inhaltsplatzhalter 14"/>
          <p:cNvSpPr>
            <a:spLocks noGrp="1"/>
          </p:cNvSpPr>
          <p:nvPr>
            <p:ph sz="quarter" idx="13" hasCustomPrompt="1"/>
          </p:nvPr>
        </p:nvSpPr>
        <p:spPr>
          <a:xfrm>
            <a:off x="963168" y="1414274"/>
            <a:ext cx="7205472" cy="4730495"/>
          </a:xfrm>
        </p:spPr>
        <p:txBody>
          <a:bodyPr/>
          <a:lstStyle>
            <a:lvl1pPr marL="0" indent="0">
              <a:buNone/>
              <a:defRPr sz="3200" baseline="0">
                <a:solidFill>
                  <a:srgbClr val="1E288C"/>
                </a:solidFill>
              </a:defRPr>
            </a:lvl1pPr>
            <a:lvl2pPr>
              <a:defRPr>
                <a:solidFill>
                  <a:srgbClr val="1E288C"/>
                </a:solidFill>
              </a:defRPr>
            </a:lvl2pPr>
            <a:lvl3pPr>
              <a:defRPr>
                <a:solidFill>
                  <a:srgbClr val="1E288C"/>
                </a:solidFill>
              </a:defRPr>
            </a:lvl3pPr>
            <a:lvl4pPr>
              <a:defRPr>
                <a:solidFill>
                  <a:srgbClr val="1E288C"/>
                </a:solidFill>
              </a:defRPr>
            </a:lvl4pPr>
            <a:lvl5pPr>
              <a:defRPr>
                <a:solidFill>
                  <a:srgbClr val="1E288C"/>
                </a:solidFill>
              </a:defRPr>
            </a:lvl5pPr>
          </a:lstStyle>
          <a:p>
            <a:pPr lvl="0"/>
            <a:r>
              <a:rPr lang="en-GB" noProof="0" dirty="0"/>
              <a:t>Message of this slide</a:t>
            </a:r>
          </a:p>
        </p:txBody>
      </p:sp>
      <p:sp>
        <p:nvSpPr>
          <p:cNvPr id="36" name="Fußzeilenplatzhalter 35"/>
          <p:cNvSpPr>
            <a:spLocks noGrp="1"/>
          </p:cNvSpPr>
          <p:nvPr>
            <p:ph type="ftr" sz="quarter" idx="14"/>
          </p:nvPr>
        </p:nvSpPr>
        <p:spPr/>
        <p:txBody>
          <a:bodyPr/>
          <a:lstStyle/>
          <a:p>
            <a:r>
              <a:rPr lang="de-DE"/>
              <a:t>Speaker / Event / Location / Date</a:t>
            </a:r>
            <a:endParaRPr lang="de-DE" dirty="0"/>
          </a:p>
        </p:txBody>
      </p:sp>
      <p:sp>
        <p:nvSpPr>
          <p:cNvPr id="37" name="Foliennummernplatzhalter 36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83B9E33F-C941-497A-9083-64231AC9B6AC}" type="slidenum">
              <a:rPr lang="de-DE" smtClean="0"/>
              <a:pPr/>
              <a:t>‹Nr.›</a:t>
            </a:fld>
            <a:endParaRPr lang="de-DE"/>
          </a:p>
        </p:txBody>
      </p:sp>
      <p:pic>
        <p:nvPicPr>
          <p:cNvPr id="10" name="Picture 11" descr="Image result for smart anything everywhere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88400" y="72480"/>
            <a:ext cx="897760" cy="720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018942257"/>
      </p:ext>
    </p:extLst>
  </p:cSld>
  <p:clrMapOvr>
    <a:masterClrMapping/>
  </p:clrMapOvr>
  <p:transition spd="slow">
    <p:fad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mpty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8" name="Gerade Verbindung 7"/>
          <p:cNvCxnSpPr/>
          <p:nvPr userDrawn="1"/>
        </p:nvCxnSpPr>
        <p:spPr>
          <a:xfrm>
            <a:off x="249092" y="888994"/>
            <a:ext cx="8645526" cy="0"/>
          </a:xfrm>
          <a:prstGeom prst="line">
            <a:avLst/>
          </a:prstGeom>
          <a:ln w="25400">
            <a:solidFill>
              <a:srgbClr val="1E288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Titel 1"/>
          <p:cNvSpPr>
            <a:spLocks noGrp="1"/>
          </p:cNvSpPr>
          <p:nvPr>
            <p:ph type="title" hasCustomPrompt="1"/>
          </p:nvPr>
        </p:nvSpPr>
        <p:spPr>
          <a:xfrm>
            <a:off x="457200" y="274638"/>
            <a:ext cx="8229600" cy="517842"/>
          </a:xfrm>
        </p:spPr>
        <p:txBody>
          <a:bodyPr>
            <a:normAutofit/>
          </a:bodyPr>
          <a:lstStyle>
            <a:lvl1pPr algn="l">
              <a:defRPr sz="3600" b="1" baseline="0">
                <a:solidFill>
                  <a:srgbClr val="1E288C"/>
                </a:solidFill>
              </a:defRPr>
            </a:lvl1pPr>
          </a:lstStyle>
          <a:p>
            <a:r>
              <a:rPr lang="en-GB" noProof="0" dirty="0"/>
              <a:t>Title of this slide</a:t>
            </a:r>
          </a:p>
        </p:txBody>
      </p:sp>
      <p:sp>
        <p:nvSpPr>
          <p:cNvPr id="23" name="Fußzeilenplatzhalter 2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de-DE"/>
              <a:t>Speaker / Event / Location / Date</a:t>
            </a:r>
            <a:endParaRPr lang="de-DE" dirty="0"/>
          </a:p>
        </p:txBody>
      </p:sp>
      <p:sp>
        <p:nvSpPr>
          <p:cNvPr id="24" name="Foliennummernplatzhalter 2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83B9E33F-C941-497A-9083-64231AC9B6AC}" type="slidenum">
              <a:rPr lang="de-DE" smtClean="0"/>
              <a:pPr/>
              <a:t>‹Nr.›</a:t>
            </a:fld>
            <a:endParaRPr lang="de-DE"/>
          </a:p>
        </p:txBody>
      </p:sp>
      <p:pic>
        <p:nvPicPr>
          <p:cNvPr id="9" name="Picture 11" descr="Image result for smart anything everywhere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88400" y="72480"/>
            <a:ext cx="897760" cy="720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4024556287"/>
      </p:ext>
    </p:extLst>
  </p:cSld>
  <p:clrMapOvr>
    <a:masterClrMapping/>
  </p:clrMapOvr>
  <p:transition spd="slow">
    <p:fad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ivis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ctrTitle" hasCustomPrompt="1"/>
          </p:nvPr>
        </p:nvSpPr>
        <p:spPr>
          <a:xfrm>
            <a:off x="685800" y="2703451"/>
            <a:ext cx="7772400" cy="2148967"/>
          </a:xfrm>
        </p:spPr>
        <p:txBody>
          <a:bodyPr/>
          <a:lstStyle>
            <a:lvl1pPr>
              <a:defRPr b="1" baseline="0">
                <a:solidFill>
                  <a:srgbClr val="1E288C"/>
                </a:solidFill>
              </a:defRPr>
            </a:lvl1pPr>
          </a:lstStyle>
          <a:p>
            <a:r>
              <a:rPr lang="en-GB" noProof="0" dirty="0"/>
              <a:t>Here you could indicate breakpoints / divisions</a:t>
            </a:r>
          </a:p>
        </p:txBody>
      </p:sp>
      <p:cxnSp>
        <p:nvCxnSpPr>
          <p:cNvPr id="12" name="Gerade Verbindung 11"/>
          <p:cNvCxnSpPr/>
          <p:nvPr userDrawn="1"/>
        </p:nvCxnSpPr>
        <p:spPr>
          <a:xfrm>
            <a:off x="249092" y="888994"/>
            <a:ext cx="8645526" cy="0"/>
          </a:xfrm>
          <a:prstGeom prst="line">
            <a:avLst/>
          </a:prstGeom>
          <a:ln w="25400">
            <a:solidFill>
              <a:srgbClr val="1E288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Fußzeilenplatzhalter 20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de-DE"/>
              <a:t>Speaker / Event / Location / Date</a:t>
            </a:r>
            <a:endParaRPr lang="de-DE" dirty="0"/>
          </a:p>
        </p:txBody>
      </p:sp>
      <p:sp>
        <p:nvSpPr>
          <p:cNvPr id="22" name="Foliennummernplatzhalter 21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83B9E33F-C941-497A-9083-64231AC9B6AC}" type="slidenum">
              <a:rPr lang="de-DE" smtClean="0"/>
              <a:pPr/>
              <a:t>‹Nr.›</a:t>
            </a:fld>
            <a:endParaRPr lang="de-DE"/>
          </a:p>
        </p:txBody>
      </p:sp>
      <p:pic>
        <p:nvPicPr>
          <p:cNvPr id="8" name="Picture 11" descr="Image result for smart anything everywhere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88400" y="72480"/>
            <a:ext cx="897760" cy="720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001075106"/>
      </p:ext>
    </p:extLst>
  </p:cSld>
  <p:clrMapOvr>
    <a:masterClrMapping/>
  </p:clrMapOvr>
  <p:transition spd="slow">
    <p:fad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Final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2" name="Gerade Verbindung 11"/>
          <p:cNvCxnSpPr/>
          <p:nvPr userDrawn="1"/>
        </p:nvCxnSpPr>
        <p:spPr>
          <a:xfrm>
            <a:off x="249092" y="888994"/>
            <a:ext cx="8645526" cy="0"/>
          </a:xfrm>
          <a:prstGeom prst="line">
            <a:avLst/>
          </a:prstGeom>
          <a:ln w="25400">
            <a:solidFill>
              <a:srgbClr val="1E288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Textfeld 2"/>
          <p:cNvSpPr txBox="1"/>
          <p:nvPr userDrawn="1"/>
        </p:nvSpPr>
        <p:spPr>
          <a:xfrm>
            <a:off x="465823" y="224293"/>
            <a:ext cx="5842049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600" b="1" noProof="0" dirty="0">
                <a:solidFill>
                  <a:srgbClr val="1E288C"/>
                </a:solidFill>
              </a:rPr>
              <a:t>Thank you for your attention!</a:t>
            </a:r>
          </a:p>
        </p:txBody>
      </p:sp>
      <p:pic>
        <p:nvPicPr>
          <p:cNvPr id="14" name="Picture 11" descr="Image result for smart anything everywhere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88400" y="72480"/>
            <a:ext cx="897760" cy="720000"/>
          </a:xfrm>
          <a:prstGeom prst="rect">
            <a:avLst/>
          </a:prstGeom>
          <a:noFill/>
          <a:ln>
            <a:noFill/>
          </a:ln>
        </p:spPr>
      </p:pic>
      <p:sp>
        <p:nvSpPr>
          <p:cNvPr id="15" name="Fußzeilenplatzhalter 20"/>
          <p:cNvSpPr>
            <a:spLocks noGrp="1"/>
          </p:cNvSpPr>
          <p:nvPr>
            <p:ph type="ftr" sz="quarter" idx="10"/>
          </p:nvPr>
        </p:nvSpPr>
        <p:spPr>
          <a:xfrm>
            <a:off x="471069" y="6386857"/>
            <a:ext cx="7206988" cy="365125"/>
          </a:xfrm>
        </p:spPr>
        <p:txBody>
          <a:bodyPr/>
          <a:lstStyle/>
          <a:p>
            <a:r>
              <a:rPr lang="de-DE"/>
              <a:t>Speaker / Event / Location / Date</a:t>
            </a:r>
            <a:endParaRPr lang="de-DE" dirty="0"/>
          </a:p>
        </p:txBody>
      </p:sp>
      <p:sp>
        <p:nvSpPr>
          <p:cNvPr id="16" name="Foliennummernplatzhalter 21"/>
          <p:cNvSpPr>
            <a:spLocks noGrp="1"/>
          </p:cNvSpPr>
          <p:nvPr>
            <p:ph type="sldNum" sz="quarter" idx="11"/>
          </p:nvPr>
        </p:nvSpPr>
        <p:spPr>
          <a:xfrm>
            <a:off x="8205738" y="6380630"/>
            <a:ext cx="481063" cy="365125"/>
          </a:xfrm>
        </p:spPr>
        <p:txBody>
          <a:bodyPr/>
          <a:lstStyle/>
          <a:p>
            <a:fld id="{83B9E33F-C941-497A-9083-64231AC9B6AC}" type="slidenum">
              <a:rPr lang="de-DE" smtClean="0"/>
              <a:pPr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53125239"/>
      </p:ext>
    </p:extLst>
  </p:cSld>
  <p:clrMapOvr>
    <a:masterClrMapping/>
  </p:clrMapOvr>
  <p:transition spd="slow">
    <p:fad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nothi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Fußzeilenplatzhalter 7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de-DE"/>
              <a:t>Speaker / Event / Location / Date</a:t>
            </a:r>
            <a:endParaRPr lang="de-DE" dirty="0"/>
          </a:p>
        </p:txBody>
      </p:sp>
      <p:sp>
        <p:nvSpPr>
          <p:cNvPr id="9" name="Foliennummernplatzhalter 8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83B9E33F-C941-497A-9083-64231AC9B6AC}" type="slidenum">
              <a:rPr lang="de-DE" smtClean="0"/>
              <a:pPr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440907177"/>
      </p:ext>
    </p:extLst>
  </p:cSld>
  <p:clrMapOvr>
    <a:masterClrMapping/>
  </p:clrMapOvr>
  <p:transition spd="slow">
    <p:fade/>
  </p:transition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hteck 7"/>
          <p:cNvSpPr/>
          <p:nvPr userDrawn="1"/>
        </p:nvSpPr>
        <p:spPr>
          <a:xfrm>
            <a:off x="0" y="6309320"/>
            <a:ext cx="9144000" cy="548680"/>
          </a:xfrm>
          <a:prstGeom prst="rect">
            <a:avLst/>
          </a:prstGeom>
          <a:solidFill>
            <a:srgbClr val="1E288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 sz="1800">
              <a:solidFill>
                <a:srgbClr val="1E288C"/>
              </a:solidFill>
            </a:endParaRPr>
          </a:p>
        </p:txBody>
      </p:sp>
      <p:sp>
        <p:nvSpPr>
          <p:cNvPr id="2" name="Titelplatzhalt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de-DE"/>
              <a:t>Titelmasterformat durch Klicken bearbeiten</a:t>
            </a:r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457200" y="1600202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de-DE"/>
              <a:t>Textmasterformat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3"/>
          </p:nvPr>
        </p:nvSpPr>
        <p:spPr>
          <a:xfrm>
            <a:off x="471069" y="6386857"/>
            <a:ext cx="720698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rgbClr val="F5F500"/>
                </a:solidFill>
              </a:defRPr>
            </a:lvl1pPr>
          </a:lstStyle>
          <a:p>
            <a:r>
              <a:rPr lang="de-DE" dirty="0"/>
              <a:t>Speaker / Event / Location / Date</a:t>
            </a:r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4"/>
          </p:nvPr>
        </p:nvSpPr>
        <p:spPr>
          <a:xfrm>
            <a:off x="8205738" y="6380630"/>
            <a:ext cx="48106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rgbClr val="F5F500"/>
                </a:solidFill>
              </a:defRPr>
            </a:lvl1pPr>
          </a:lstStyle>
          <a:p>
            <a:fld id="{83B9E33F-C941-497A-9083-64231AC9B6AC}" type="slidenum">
              <a:rPr lang="de-DE" smtClean="0"/>
              <a:pPr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13440668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</p:sldLayoutIdLst>
  <p:transition spd="slow">
    <p:fade/>
  </p:transition>
  <p:hf hd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de-D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png"/><Relationship Id="rId5" Type="http://schemas.openxmlformats.org/officeDocument/2006/relationships/image" Target="../media/image9.jpeg"/><Relationship Id="rId4" Type="http://schemas.openxmlformats.org/officeDocument/2006/relationships/image" Target="../media/image8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3.jpg"/><Relationship Id="rId4" Type="http://schemas.openxmlformats.org/officeDocument/2006/relationships/image" Target="../media/image12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jpeg"/><Relationship Id="rId13" Type="http://schemas.openxmlformats.org/officeDocument/2006/relationships/image" Target="../media/image19.png"/><Relationship Id="rId3" Type="http://schemas.openxmlformats.org/officeDocument/2006/relationships/image" Target="../media/image12.png"/><Relationship Id="rId7" Type="http://schemas.openxmlformats.org/officeDocument/2006/relationships/image" Target="../media/image10.png"/><Relationship Id="rId12" Type="http://schemas.openxmlformats.org/officeDocument/2006/relationships/image" Target="../media/image18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7.png"/><Relationship Id="rId11" Type="http://schemas.openxmlformats.org/officeDocument/2006/relationships/image" Target="../media/image17.png"/><Relationship Id="rId5" Type="http://schemas.openxmlformats.org/officeDocument/2006/relationships/image" Target="../media/image13.jpg"/><Relationship Id="rId10" Type="http://schemas.openxmlformats.org/officeDocument/2006/relationships/image" Target="../media/image16.png"/><Relationship Id="rId4" Type="http://schemas.openxmlformats.org/officeDocument/2006/relationships/image" Target="../media/image9.jpeg"/><Relationship Id="rId9" Type="http://schemas.openxmlformats.org/officeDocument/2006/relationships/image" Target="../media/image8.png"/></Relationships>
</file>

<file path=ppt/slides/_rels/slide6.xml.rels><?xml version="1.0" encoding="UTF-8" standalone="yes"?>
<Relationships xmlns="http://schemas.openxmlformats.org/package/2006/relationships"><Relationship Id="rId13" Type="http://schemas.openxmlformats.org/officeDocument/2006/relationships/image" Target="../media/image31.png"/><Relationship Id="rId18" Type="http://schemas.openxmlformats.org/officeDocument/2006/relationships/image" Target="../media/image36.png"/><Relationship Id="rId26" Type="http://schemas.openxmlformats.org/officeDocument/2006/relationships/image" Target="../media/image44.png"/><Relationship Id="rId39" Type="http://schemas.openxmlformats.org/officeDocument/2006/relationships/image" Target="../media/image57.jpeg"/><Relationship Id="rId21" Type="http://schemas.openxmlformats.org/officeDocument/2006/relationships/image" Target="../media/image39.png"/><Relationship Id="rId34" Type="http://schemas.openxmlformats.org/officeDocument/2006/relationships/image" Target="../media/image52.png"/><Relationship Id="rId42" Type="http://schemas.openxmlformats.org/officeDocument/2006/relationships/image" Target="../media/image60.png"/><Relationship Id="rId47" Type="http://schemas.openxmlformats.org/officeDocument/2006/relationships/image" Target="../media/image65.png"/><Relationship Id="rId50" Type="http://schemas.openxmlformats.org/officeDocument/2006/relationships/image" Target="../media/image68.jpeg"/><Relationship Id="rId55" Type="http://schemas.openxmlformats.org/officeDocument/2006/relationships/image" Target="../media/image73.png"/><Relationship Id="rId63" Type="http://schemas.openxmlformats.org/officeDocument/2006/relationships/image" Target="../media/image81.png"/><Relationship Id="rId68" Type="http://schemas.openxmlformats.org/officeDocument/2006/relationships/image" Target="../media/image86.png"/><Relationship Id="rId7" Type="http://schemas.openxmlformats.org/officeDocument/2006/relationships/image" Target="../media/image25.jpeg"/><Relationship Id="rId2" Type="http://schemas.openxmlformats.org/officeDocument/2006/relationships/image" Target="../media/image20.png"/><Relationship Id="rId16" Type="http://schemas.openxmlformats.org/officeDocument/2006/relationships/image" Target="../media/image34.png"/><Relationship Id="rId29" Type="http://schemas.openxmlformats.org/officeDocument/2006/relationships/image" Target="../media/image47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24.jpeg"/><Relationship Id="rId11" Type="http://schemas.openxmlformats.org/officeDocument/2006/relationships/image" Target="../media/image29.png"/><Relationship Id="rId24" Type="http://schemas.openxmlformats.org/officeDocument/2006/relationships/image" Target="../media/image42.png"/><Relationship Id="rId32" Type="http://schemas.openxmlformats.org/officeDocument/2006/relationships/image" Target="../media/image50.jpeg"/><Relationship Id="rId37" Type="http://schemas.openxmlformats.org/officeDocument/2006/relationships/image" Target="../media/image55.jpeg"/><Relationship Id="rId40" Type="http://schemas.openxmlformats.org/officeDocument/2006/relationships/image" Target="../media/image58.gif"/><Relationship Id="rId45" Type="http://schemas.openxmlformats.org/officeDocument/2006/relationships/image" Target="../media/image63.png"/><Relationship Id="rId53" Type="http://schemas.openxmlformats.org/officeDocument/2006/relationships/image" Target="../media/image71.png"/><Relationship Id="rId58" Type="http://schemas.openxmlformats.org/officeDocument/2006/relationships/image" Target="../media/image76.png"/><Relationship Id="rId66" Type="http://schemas.openxmlformats.org/officeDocument/2006/relationships/image" Target="../media/image84.png"/><Relationship Id="rId5" Type="http://schemas.openxmlformats.org/officeDocument/2006/relationships/image" Target="../media/image23.png"/><Relationship Id="rId15" Type="http://schemas.openxmlformats.org/officeDocument/2006/relationships/image" Target="../media/image33.png"/><Relationship Id="rId23" Type="http://schemas.openxmlformats.org/officeDocument/2006/relationships/image" Target="../media/image41.png"/><Relationship Id="rId28" Type="http://schemas.openxmlformats.org/officeDocument/2006/relationships/image" Target="../media/image46.png"/><Relationship Id="rId36" Type="http://schemas.openxmlformats.org/officeDocument/2006/relationships/image" Target="../media/image54.png"/><Relationship Id="rId49" Type="http://schemas.openxmlformats.org/officeDocument/2006/relationships/image" Target="../media/image67.png"/><Relationship Id="rId57" Type="http://schemas.openxmlformats.org/officeDocument/2006/relationships/image" Target="../media/image75.png"/><Relationship Id="rId61" Type="http://schemas.openxmlformats.org/officeDocument/2006/relationships/image" Target="../media/image79.png"/><Relationship Id="rId10" Type="http://schemas.openxmlformats.org/officeDocument/2006/relationships/image" Target="../media/image28.jpeg"/><Relationship Id="rId19" Type="http://schemas.openxmlformats.org/officeDocument/2006/relationships/image" Target="../media/image37.jpeg"/><Relationship Id="rId31" Type="http://schemas.openxmlformats.org/officeDocument/2006/relationships/image" Target="../media/image49.png"/><Relationship Id="rId44" Type="http://schemas.openxmlformats.org/officeDocument/2006/relationships/image" Target="../media/image62.png"/><Relationship Id="rId52" Type="http://schemas.openxmlformats.org/officeDocument/2006/relationships/image" Target="../media/image70.png"/><Relationship Id="rId60" Type="http://schemas.openxmlformats.org/officeDocument/2006/relationships/image" Target="../media/image78.png"/><Relationship Id="rId65" Type="http://schemas.openxmlformats.org/officeDocument/2006/relationships/image" Target="../media/image83.png"/><Relationship Id="rId4" Type="http://schemas.openxmlformats.org/officeDocument/2006/relationships/image" Target="../media/image22.png"/><Relationship Id="rId9" Type="http://schemas.openxmlformats.org/officeDocument/2006/relationships/image" Target="../media/image27.jpeg"/><Relationship Id="rId14" Type="http://schemas.openxmlformats.org/officeDocument/2006/relationships/image" Target="../media/image32.png"/><Relationship Id="rId22" Type="http://schemas.openxmlformats.org/officeDocument/2006/relationships/image" Target="../media/image40.png"/><Relationship Id="rId27" Type="http://schemas.openxmlformats.org/officeDocument/2006/relationships/image" Target="../media/image45.png"/><Relationship Id="rId30" Type="http://schemas.openxmlformats.org/officeDocument/2006/relationships/image" Target="../media/image48.png"/><Relationship Id="rId35" Type="http://schemas.openxmlformats.org/officeDocument/2006/relationships/image" Target="../media/image53.png"/><Relationship Id="rId43" Type="http://schemas.openxmlformats.org/officeDocument/2006/relationships/image" Target="../media/image61.png"/><Relationship Id="rId48" Type="http://schemas.openxmlformats.org/officeDocument/2006/relationships/image" Target="../media/image66.png"/><Relationship Id="rId56" Type="http://schemas.openxmlformats.org/officeDocument/2006/relationships/image" Target="../media/image74.png"/><Relationship Id="rId64" Type="http://schemas.openxmlformats.org/officeDocument/2006/relationships/image" Target="../media/image82.png"/><Relationship Id="rId69" Type="http://schemas.openxmlformats.org/officeDocument/2006/relationships/image" Target="../media/image87.png"/><Relationship Id="rId8" Type="http://schemas.openxmlformats.org/officeDocument/2006/relationships/image" Target="../media/image26.png"/><Relationship Id="rId51" Type="http://schemas.openxmlformats.org/officeDocument/2006/relationships/image" Target="../media/image69.png"/><Relationship Id="rId3" Type="http://schemas.openxmlformats.org/officeDocument/2006/relationships/image" Target="../media/image21.png"/><Relationship Id="rId12" Type="http://schemas.openxmlformats.org/officeDocument/2006/relationships/image" Target="../media/image30.jpeg"/><Relationship Id="rId17" Type="http://schemas.openxmlformats.org/officeDocument/2006/relationships/image" Target="../media/image35.png"/><Relationship Id="rId25" Type="http://schemas.openxmlformats.org/officeDocument/2006/relationships/image" Target="../media/image43.png"/><Relationship Id="rId33" Type="http://schemas.openxmlformats.org/officeDocument/2006/relationships/image" Target="../media/image51.png"/><Relationship Id="rId38" Type="http://schemas.openxmlformats.org/officeDocument/2006/relationships/image" Target="../media/image56.png"/><Relationship Id="rId46" Type="http://schemas.openxmlformats.org/officeDocument/2006/relationships/image" Target="../media/image64.png"/><Relationship Id="rId59" Type="http://schemas.openxmlformats.org/officeDocument/2006/relationships/image" Target="../media/image77.png"/><Relationship Id="rId67" Type="http://schemas.openxmlformats.org/officeDocument/2006/relationships/image" Target="../media/image85.png"/><Relationship Id="rId20" Type="http://schemas.openxmlformats.org/officeDocument/2006/relationships/image" Target="../media/image38.png"/><Relationship Id="rId41" Type="http://schemas.openxmlformats.org/officeDocument/2006/relationships/image" Target="../media/image59.jpeg"/><Relationship Id="rId54" Type="http://schemas.openxmlformats.org/officeDocument/2006/relationships/image" Target="../media/image72.png"/><Relationship Id="rId62" Type="http://schemas.openxmlformats.org/officeDocument/2006/relationships/image" Target="../media/image80.pn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8.tif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9.png"/><Relationship Id="rId4" Type="http://schemas.openxmlformats.org/officeDocument/2006/relationships/image" Target="../media/image13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de-DE" dirty="0" err="1" smtClean="0"/>
              <a:t>SmartAnythingEverywhere</a:t>
            </a:r>
            <a:r>
              <a:rPr lang="de-DE" dirty="0" smtClean="0"/>
              <a:t> Initiative</a:t>
            </a:r>
            <a:endParaRPr lang="de-DE" dirty="0"/>
          </a:p>
        </p:txBody>
      </p:sp>
      <p:sp>
        <p:nvSpPr>
          <p:cNvPr id="3" name="Inhaltsplatzhalter 2"/>
          <p:cNvSpPr>
            <a:spLocks noGrp="1"/>
          </p:cNvSpPr>
          <p:nvPr>
            <p:ph sz="quarter" idx="13"/>
          </p:nvPr>
        </p:nvSpPr>
        <p:spPr>
          <a:xfrm>
            <a:off x="544106" y="1389888"/>
            <a:ext cx="8214486" cy="4813402"/>
          </a:xfrm>
        </p:spPr>
        <p:txBody>
          <a:bodyPr>
            <a:normAutofit fontScale="70000" lnSpcReduction="20000"/>
          </a:bodyPr>
          <a:lstStyle/>
          <a:p>
            <a:r>
              <a:rPr lang="en-US" sz="2800" b="1" dirty="0" smtClean="0"/>
              <a:t>Innovation Actions </a:t>
            </a:r>
            <a:r>
              <a:rPr lang="en-US" sz="2800" dirty="0" smtClean="0"/>
              <a:t>(Hubs as one-stop-shops</a:t>
            </a:r>
            <a:r>
              <a:rPr lang="en-US" sz="2800" dirty="0"/>
              <a:t>) to provide companies, in particular </a:t>
            </a:r>
            <a:r>
              <a:rPr lang="en-US" sz="2800" b="1" dirty="0"/>
              <a:t>SMEs</a:t>
            </a:r>
            <a:r>
              <a:rPr lang="en-US" sz="2800" dirty="0"/>
              <a:t>, </a:t>
            </a:r>
            <a:r>
              <a:rPr lang="en-US" sz="2800" dirty="0" smtClean="0"/>
              <a:t>with access to</a:t>
            </a:r>
          </a:p>
          <a:p>
            <a:endParaRPr lang="en-US" sz="2800" dirty="0" smtClean="0"/>
          </a:p>
          <a:p>
            <a:pPr marL="457200" indent="-457200">
              <a:buFont typeface="Wingdings" panose="05000000000000000000" pitchFamily="2" charset="2"/>
              <a:buChar char="ü"/>
            </a:pPr>
            <a:r>
              <a:rPr lang="en-US" sz="2800" dirty="0" smtClean="0"/>
              <a:t>knowledge &amp; network</a:t>
            </a:r>
          </a:p>
          <a:p>
            <a:pPr marL="457200" indent="-457200">
              <a:buFont typeface="Wingdings" panose="05000000000000000000" pitchFamily="2" charset="2"/>
              <a:buChar char="ü"/>
            </a:pPr>
            <a:r>
              <a:rPr lang="en-US" sz="2800" dirty="0"/>
              <a:t>r</a:t>
            </a:r>
            <a:r>
              <a:rPr lang="en-US" sz="2800" dirty="0" smtClean="0"/>
              <a:t>esources</a:t>
            </a:r>
          </a:p>
          <a:p>
            <a:pPr marL="457200" indent="-457200">
              <a:buFont typeface="Wingdings" panose="05000000000000000000" pitchFamily="2" charset="2"/>
              <a:buChar char="ü"/>
            </a:pPr>
            <a:r>
              <a:rPr lang="en-US" sz="2800" dirty="0"/>
              <a:t>t</a:t>
            </a:r>
            <a:r>
              <a:rPr lang="en-US" sz="2800" dirty="0" smtClean="0"/>
              <a:t>raining &amp; best practice examples</a:t>
            </a:r>
          </a:p>
          <a:p>
            <a:pPr marL="457200" indent="-457200">
              <a:buFont typeface="Wingdings" panose="05000000000000000000" pitchFamily="2" charset="2"/>
              <a:buChar char="ü"/>
            </a:pPr>
            <a:r>
              <a:rPr lang="en-US" sz="2800" dirty="0" smtClean="0"/>
              <a:t>finance &amp; funding opportunities</a:t>
            </a:r>
          </a:p>
          <a:p>
            <a:r>
              <a:rPr lang="en-US" sz="2800" dirty="0" smtClean="0"/>
              <a:t> </a:t>
            </a:r>
          </a:p>
          <a:p>
            <a:r>
              <a:rPr lang="en-US" sz="2800" dirty="0" smtClean="0"/>
              <a:t>in </a:t>
            </a:r>
            <a:r>
              <a:rPr lang="en-US" sz="2800" dirty="0"/>
              <a:t>order to </a:t>
            </a:r>
            <a:r>
              <a:rPr lang="en-US" sz="2800" b="1" dirty="0"/>
              <a:t>enable digital innovation</a:t>
            </a:r>
            <a:endParaRPr lang="de-DE" sz="2800" b="1" dirty="0"/>
          </a:p>
          <a:p>
            <a:endParaRPr lang="en-US" sz="2800" dirty="0" smtClean="0"/>
          </a:p>
          <a:p>
            <a:pPr>
              <a:spcBef>
                <a:spcPts val="0"/>
              </a:spcBef>
            </a:pPr>
            <a:r>
              <a:rPr lang="en-US" sz="2800" smtClean="0"/>
              <a:t>Access </a:t>
            </a:r>
            <a:r>
              <a:rPr lang="en-US" sz="2800" dirty="0"/>
              <a:t>and adapt existing technologies to </a:t>
            </a:r>
            <a:r>
              <a:rPr lang="en-US" sz="2800" dirty="0" smtClean="0"/>
              <a:t>specific</a:t>
            </a:r>
          </a:p>
          <a:p>
            <a:pPr>
              <a:spcBef>
                <a:spcPts val="0"/>
              </a:spcBef>
            </a:pPr>
            <a:r>
              <a:rPr lang="en-US" sz="2800" dirty="0" smtClean="0"/>
              <a:t>needs </a:t>
            </a:r>
            <a:r>
              <a:rPr lang="en-US" sz="2800" dirty="0"/>
              <a:t>of </a:t>
            </a:r>
            <a:r>
              <a:rPr lang="en-US" sz="2800" dirty="0" smtClean="0"/>
              <a:t>SMEs, by running smaller projects (Application Experiments / AEs) using cascade funding.</a:t>
            </a:r>
          </a:p>
          <a:p>
            <a:endParaRPr lang="de-DE" dirty="0" smtClean="0"/>
          </a:p>
          <a:p>
            <a:r>
              <a:rPr lang="en-GB" b="1" dirty="0" smtClean="0"/>
              <a:t>AEs focus on software / hardware </a:t>
            </a:r>
            <a:r>
              <a:rPr lang="en-GB" b="1" dirty="0"/>
              <a:t>across technologies </a:t>
            </a:r>
            <a:r>
              <a:rPr lang="en-GB" b="1" dirty="0" smtClean="0"/>
              <a:t>and </a:t>
            </a:r>
            <a:r>
              <a:rPr lang="en-GB" b="1" dirty="0"/>
              <a:t>industries</a:t>
            </a:r>
            <a:endParaRPr lang="de-DE" b="1" dirty="0"/>
          </a:p>
          <a:p>
            <a:endParaRPr lang="de-DE" b="1" dirty="0" smtClean="0"/>
          </a:p>
        </p:txBody>
      </p:sp>
      <p:sp>
        <p:nvSpPr>
          <p:cNvPr id="5" name="Foliennummernplatzhalter 4"/>
          <p:cNvSpPr>
            <a:spLocks noGrp="1"/>
          </p:cNvSpPr>
          <p:nvPr>
            <p:ph type="sldNum" sz="quarter" idx="15"/>
          </p:nvPr>
        </p:nvSpPr>
        <p:spPr>
          <a:xfrm>
            <a:off x="8205737" y="6418413"/>
            <a:ext cx="481063" cy="365125"/>
          </a:xfrm>
        </p:spPr>
        <p:txBody>
          <a:bodyPr/>
          <a:lstStyle/>
          <a:p>
            <a:fld id="{83B9E33F-C941-497A-9083-64231AC9B6AC}" type="slidenum">
              <a:rPr lang="de-DE" smtClean="0"/>
              <a:pPr/>
              <a:t>1</a:t>
            </a:fld>
            <a:endParaRPr lang="de-DE" dirty="0"/>
          </a:p>
        </p:txBody>
      </p:sp>
      <p:pic>
        <p:nvPicPr>
          <p:cNvPr id="7" name="Grafik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56287" y="1880006"/>
            <a:ext cx="1950122" cy="25465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65529806"/>
      </p:ext>
    </p:extLst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/>
              <a:t>Digital Innovation Hubs T</a:t>
            </a:r>
            <a:r>
              <a:rPr lang="en-US" dirty="0" smtClean="0"/>
              <a:t>hematic Areas</a:t>
            </a:r>
            <a:endParaRPr lang="de-DE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1"/>
          </p:nvPr>
        </p:nvSpPr>
        <p:spPr>
          <a:xfrm>
            <a:off x="8205737" y="6410856"/>
            <a:ext cx="481063" cy="365125"/>
          </a:xfrm>
        </p:spPr>
        <p:txBody>
          <a:bodyPr/>
          <a:lstStyle/>
          <a:p>
            <a:fld id="{83B9E33F-C941-497A-9083-64231AC9B6AC}" type="slidenum">
              <a:rPr lang="de-DE" smtClean="0"/>
              <a:pPr/>
              <a:t>2</a:t>
            </a:fld>
            <a:endParaRPr lang="de-DE" dirty="0"/>
          </a:p>
        </p:txBody>
      </p:sp>
      <p:sp>
        <p:nvSpPr>
          <p:cNvPr id="36" name="CustomShape 4"/>
          <p:cNvSpPr/>
          <p:nvPr/>
        </p:nvSpPr>
        <p:spPr>
          <a:xfrm>
            <a:off x="406027" y="-4015690"/>
            <a:ext cx="3222720" cy="125748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</p:sp>
      <p:sp>
        <p:nvSpPr>
          <p:cNvPr id="3" name="AutoShape 5" descr="Bildergebnis für eurecat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6" name="AutoShape 9" descr="Bildergebnis für ebn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pic>
        <p:nvPicPr>
          <p:cNvPr id="81" name="Picture 2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8941" y="1059181"/>
            <a:ext cx="8205917" cy="5225905"/>
          </a:xfrm>
          <a:prstGeom prst="rect">
            <a:avLst/>
          </a:prstGeom>
          <a:noFill/>
          <a:ln>
            <a:solidFill>
              <a:schemeClr val="tx1"/>
            </a:solidFill>
          </a:ln>
          <a:effectLst/>
          <a:extLst/>
        </p:spPr>
      </p:pic>
      <p:pic>
        <p:nvPicPr>
          <p:cNvPr id="9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36080" y="4957535"/>
            <a:ext cx="558008" cy="5742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963769844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de-DE" dirty="0" smtClean="0"/>
              <a:t>Areas </a:t>
            </a:r>
            <a:r>
              <a:rPr lang="de-DE" dirty="0" err="1" smtClean="0"/>
              <a:t>of</a:t>
            </a:r>
            <a:r>
              <a:rPr lang="de-DE" dirty="0" smtClean="0"/>
              <a:t> Engagement</a:t>
            </a:r>
            <a:endParaRPr lang="en-GB" dirty="0"/>
          </a:p>
        </p:txBody>
      </p:sp>
      <p:sp>
        <p:nvSpPr>
          <p:cNvPr id="3" name="Inhaltsplatzhalter 2"/>
          <p:cNvSpPr>
            <a:spLocks noGrp="1"/>
          </p:cNvSpPr>
          <p:nvPr>
            <p:ph sz="quarter" idx="13"/>
          </p:nvPr>
        </p:nvSpPr>
        <p:spPr>
          <a:xfrm>
            <a:off x="472585" y="1126084"/>
            <a:ext cx="7205472" cy="5084521"/>
          </a:xfrm>
        </p:spPr>
        <p:txBody>
          <a:bodyPr>
            <a:normAutofit fontScale="92500" lnSpcReduction="10000"/>
          </a:bodyPr>
          <a:lstStyle/>
          <a:p>
            <a:r>
              <a:rPr lang="de-DE" sz="2000" b="1" dirty="0" smtClean="0"/>
              <a:t>Area 1: 	Cyber-</a:t>
            </a:r>
            <a:r>
              <a:rPr lang="de-DE" sz="2000" b="1" dirty="0" err="1" smtClean="0"/>
              <a:t>physical</a:t>
            </a:r>
            <a:r>
              <a:rPr lang="de-DE" sz="2000" b="1" dirty="0" smtClean="0"/>
              <a:t> </a:t>
            </a:r>
            <a:r>
              <a:rPr lang="de-DE" sz="2000" b="1" dirty="0" err="1" smtClean="0"/>
              <a:t>and</a:t>
            </a:r>
            <a:r>
              <a:rPr lang="de-DE" sz="2000" b="1" dirty="0" smtClean="0"/>
              <a:t> </a:t>
            </a:r>
            <a:r>
              <a:rPr lang="de-DE" sz="2000" b="1" dirty="0" err="1" smtClean="0"/>
              <a:t>embedded</a:t>
            </a:r>
            <a:r>
              <a:rPr lang="de-DE" sz="2000" b="1" dirty="0" smtClean="0"/>
              <a:t> </a:t>
            </a:r>
            <a:r>
              <a:rPr lang="de-DE" sz="2000" b="1" dirty="0" err="1" smtClean="0"/>
              <a:t>systems</a:t>
            </a:r>
            <a:r>
              <a:rPr lang="de-DE" sz="2000" b="1" dirty="0" smtClean="0"/>
              <a:t> </a:t>
            </a:r>
            <a:r>
              <a:rPr lang="de-DE" sz="2000" b="1" dirty="0" err="1" smtClean="0"/>
              <a:t>aims</a:t>
            </a:r>
            <a:r>
              <a:rPr lang="de-DE" sz="2000" b="1" dirty="0" smtClean="0"/>
              <a:t> </a:t>
            </a:r>
            <a:r>
              <a:rPr lang="de-DE" sz="2000" b="1" dirty="0" err="1" smtClean="0"/>
              <a:t>to</a:t>
            </a:r>
            <a:endParaRPr lang="de-DE" sz="2000" b="1" dirty="0" smtClean="0"/>
          </a:p>
          <a:p>
            <a:endParaRPr lang="de-DE" sz="800" b="1" dirty="0" smtClean="0"/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en-GB" sz="1700" dirty="0" smtClean="0"/>
              <a:t>uplift </a:t>
            </a:r>
            <a:r>
              <a:rPr lang="en-GB" sz="1700" dirty="0"/>
              <a:t>the quality and performance of products and </a:t>
            </a:r>
            <a:r>
              <a:rPr lang="en-GB" sz="1700" dirty="0" smtClean="0"/>
              <a:t>services</a:t>
            </a:r>
            <a:br>
              <a:rPr lang="en-GB" sz="1700" dirty="0" smtClean="0"/>
            </a:br>
            <a:r>
              <a:rPr lang="en-GB" sz="1700" dirty="0" smtClean="0"/>
              <a:t>with  </a:t>
            </a:r>
            <a:r>
              <a:rPr lang="en-GB" sz="1700" dirty="0"/>
              <a:t>innovative embedded ICT components and systems</a:t>
            </a:r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en-GB" sz="1700" dirty="0"/>
              <a:t>support eco-system building for promising platforms </a:t>
            </a:r>
            <a:r>
              <a:rPr lang="en-GB" sz="1700" dirty="0" smtClean="0"/>
              <a:t>developed</a:t>
            </a:r>
            <a:br>
              <a:rPr lang="en-GB" sz="1700" dirty="0" smtClean="0"/>
            </a:br>
            <a:r>
              <a:rPr lang="en-GB" sz="1700" dirty="0" smtClean="0"/>
              <a:t>in </a:t>
            </a:r>
            <a:r>
              <a:rPr lang="en-GB" sz="1700" dirty="0"/>
              <a:t>earlier R&amp;I </a:t>
            </a:r>
            <a:r>
              <a:rPr lang="en-GB" sz="1700" dirty="0" smtClean="0"/>
              <a:t>projects</a:t>
            </a:r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de-DE" sz="1700" dirty="0" smtClean="0"/>
              <a:t>3 </a:t>
            </a:r>
            <a:r>
              <a:rPr lang="de-DE" sz="1700" dirty="0" err="1" smtClean="0"/>
              <a:t>projects</a:t>
            </a:r>
            <a:r>
              <a:rPr lang="de-DE" sz="1700" dirty="0" smtClean="0"/>
              <a:t> </a:t>
            </a:r>
            <a:r>
              <a:rPr lang="de-DE" sz="1700" dirty="0" err="1" smtClean="0"/>
              <a:t>with</a:t>
            </a:r>
            <a:r>
              <a:rPr lang="de-DE" sz="1700" dirty="0" smtClean="0"/>
              <a:t> 18 </a:t>
            </a:r>
            <a:r>
              <a:rPr lang="de-DE" sz="1700" dirty="0" err="1" smtClean="0"/>
              <a:t>hubs</a:t>
            </a:r>
            <a:endParaRPr lang="en-GB" sz="1700" dirty="0" smtClean="0"/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de-DE" sz="1700" dirty="0" smtClean="0"/>
              <a:t>Open </a:t>
            </a:r>
            <a:r>
              <a:rPr lang="de-DE" sz="1700" dirty="0" err="1" smtClean="0"/>
              <a:t>calls</a:t>
            </a:r>
            <a:r>
              <a:rPr lang="de-DE" sz="1700" dirty="0" smtClean="0"/>
              <a:t> </a:t>
            </a:r>
            <a:r>
              <a:rPr lang="de-DE" sz="1700" dirty="0" err="1" smtClean="0"/>
              <a:t>by</a:t>
            </a:r>
            <a:r>
              <a:rPr lang="de-DE" sz="1700" dirty="0" smtClean="0"/>
              <a:t> FED4SAE</a:t>
            </a:r>
            <a:endParaRPr lang="en-GB" sz="1700" dirty="0" smtClean="0"/>
          </a:p>
          <a:p>
            <a:endParaRPr lang="de-DE" sz="1600" dirty="0" smtClean="0"/>
          </a:p>
          <a:p>
            <a:endParaRPr lang="de-DE" sz="1600" dirty="0" smtClean="0"/>
          </a:p>
          <a:p>
            <a:endParaRPr lang="en-GB" sz="800" dirty="0"/>
          </a:p>
          <a:p>
            <a:r>
              <a:rPr lang="de-DE" sz="2000" b="1" dirty="0" smtClean="0"/>
              <a:t>Area 2: 	</a:t>
            </a:r>
            <a:r>
              <a:rPr lang="de-DE" sz="2000" b="1" dirty="0" err="1" smtClean="0"/>
              <a:t>Customised</a:t>
            </a:r>
            <a:r>
              <a:rPr lang="de-DE" sz="2000" b="1" dirty="0" smtClean="0"/>
              <a:t> </a:t>
            </a:r>
            <a:r>
              <a:rPr lang="de-DE" sz="2000" b="1" dirty="0" err="1" smtClean="0"/>
              <a:t>low-energy</a:t>
            </a:r>
            <a:r>
              <a:rPr lang="de-DE" sz="2000" b="1" dirty="0" smtClean="0"/>
              <a:t> </a:t>
            </a:r>
            <a:r>
              <a:rPr lang="de-DE" sz="2000" b="1" dirty="0" err="1" smtClean="0"/>
              <a:t>computing</a:t>
            </a:r>
            <a:r>
              <a:rPr lang="de-DE" sz="2000" b="1" dirty="0" smtClean="0"/>
              <a:t> </a:t>
            </a:r>
            <a:r>
              <a:rPr lang="de-DE" sz="2000" b="1" dirty="0" err="1" smtClean="0"/>
              <a:t>powering</a:t>
            </a:r>
            <a:r>
              <a:rPr lang="de-DE" sz="2000" b="1" dirty="0" smtClean="0"/>
              <a:t> CPS </a:t>
            </a:r>
          </a:p>
          <a:p>
            <a:r>
              <a:rPr lang="de-DE" sz="2000" b="1" dirty="0"/>
              <a:t>	</a:t>
            </a:r>
            <a:r>
              <a:rPr lang="de-DE" sz="2000" b="1" dirty="0" err="1" smtClean="0"/>
              <a:t>and</a:t>
            </a:r>
            <a:r>
              <a:rPr lang="de-DE" sz="2000" b="1" dirty="0" smtClean="0"/>
              <a:t> </a:t>
            </a:r>
            <a:r>
              <a:rPr lang="de-DE" sz="2000" b="1" dirty="0" err="1" smtClean="0"/>
              <a:t>the</a:t>
            </a:r>
            <a:r>
              <a:rPr lang="de-DE" sz="2000" b="1" dirty="0" smtClean="0"/>
              <a:t> IOT </a:t>
            </a:r>
            <a:r>
              <a:rPr lang="de-DE" sz="2000" b="1" dirty="0" err="1" smtClean="0"/>
              <a:t>aims</a:t>
            </a:r>
            <a:r>
              <a:rPr lang="de-DE" sz="2000" b="1" dirty="0" smtClean="0"/>
              <a:t> </a:t>
            </a:r>
            <a:r>
              <a:rPr lang="de-DE" sz="2000" b="1" dirty="0" err="1" smtClean="0"/>
              <a:t>to</a:t>
            </a:r>
            <a:endParaRPr lang="de-DE" sz="2000" b="1" dirty="0" smtClean="0"/>
          </a:p>
          <a:p>
            <a:endParaRPr lang="de-DE" sz="800" b="1" dirty="0" smtClean="0"/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en-GB" sz="1700" dirty="0"/>
              <a:t>develop products for situations where high computing </a:t>
            </a:r>
            <a:r>
              <a:rPr lang="en-GB" sz="1700" dirty="0" smtClean="0"/>
              <a:t>capacity</a:t>
            </a:r>
            <a:br>
              <a:rPr lang="en-GB" sz="1700" dirty="0" smtClean="0"/>
            </a:br>
            <a:r>
              <a:rPr lang="en-GB" sz="1700" dirty="0" smtClean="0"/>
              <a:t>and </a:t>
            </a:r>
            <a:r>
              <a:rPr lang="en-GB" sz="1700" dirty="0"/>
              <a:t>low energy </a:t>
            </a:r>
            <a:r>
              <a:rPr lang="en-GB" sz="1700" dirty="0" smtClean="0"/>
              <a:t>can provide a </a:t>
            </a:r>
            <a:r>
              <a:rPr lang="en-GB" sz="1700" dirty="0"/>
              <a:t>competitive advantage</a:t>
            </a:r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en-GB" sz="1700" dirty="0"/>
              <a:t>support eco-system building for promising platforms developed </a:t>
            </a:r>
            <a:r>
              <a:rPr lang="en-GB" sz="1700" dirty="0" smtClean="0"/>
              <a:t>in</a:t>
            </a:r>
            <a:br>
              <a:rPr lang="en-GB" sz="1700" dirty="0" smtClean="0"/>
            </a:br>
            <a:r>
              <a:rPr lang="en-GB" sz="1700" dirty="0" smtClean="0"/>
              <a:t>earlier </a:t>
            </a:r>
            <a:r>
              <a:rPr lang="en-GB" sz="1700" dirty="0"/>
              <a:t>low power computing </a:t>
            </a:r>
            <a:r>
              <a:rPr lang="en-GB" sz="1700" dirty="0" smtClean="0"/>
              <a:t>projects</a:t>
            </a:r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de-DE" sz="1700" dirty="0" smtClean="0"/>
              <a:t>2 </a:t>
            </a:r>
            <a:r>
              <a:rPr lang="de-DE" sz="1700" dirty="0" err="1" smtClean="0"/>
              <a:t>projects</a:t>
            </a:r>
            <a:r>
              <a:rPr lang="de-DE" sz="1700" dirty="0" smtClean="0"/>
              <a:t> </a:t>
            </a:r>
            <a:r>
              <a:rPr lang="de-DE" sz="1700" dirty="0" err="1" smtClean="0"/>
              <a:t>with</a:t>
            </a:r>
            <a:r>
              <a:rPr lang="de-DE" sz="1700" dirty="0" smtClean="0"/>
              <a:t> 41 </a:t>
            </a:r>
            <a:r>
              <a:rPr lang="de-DE" sz="1700" dirty="0" err="1" smtClean="0"/>
              <a:t>hubs</a:t>
            </a:r>
            <a:endParaRPr lang="en-GB" sz="1700" dirty="0" smtClean="0"/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de-DE" sz="1700" dirty="0" smtClean="0"/>
              <a:t>Open </a:t>
            </a:r>
            <a:r>
              <a:rPr lang="de-DE" sz="1700" dirty="0" err="1" smtClean="0"/>
              <a:t>calls</a:t>
            </a:r>
            <a:r>
              <a:rPr lang="de-DE" sz="1700" dirty="0" smtClean="0"/>
              <a:t> </a:t>
            </a:r>
            <a:r>
              <a:rPr lang="de-DE" sz="1700" dirty="0" err="1" smtClean="0"/>
              <a:t>by</a:t>
            </a:r>
            <a:r>
              <a:rPr lang="de-DE" sz="1700" dirty="0" smtClean="0"/>
              <a:t> TETRAMAX</a:t>
            </a:r>
            <a:endParaRPr lang="en-GB" sz="1700" dirty="0"/>
          </a:p>
          <a:p>
            <a:endParaRPr lang="de-DE" sz="800" dirty="0" smtClean="0"/>
          </a:p>
          <a:p>
            <a:pPr marL="285750" indent="-285750">
              <a:buFont typeface="Wingdings" panose="05000000000000000000" pitchFamily="2" charset="2"/>
              <a:buChar char="ü"/>
            </a:pPr>
            <a:endParaRPr lang="de-DE" sz="1800" dirty="0" smtClean="0"/>
          </a:p>
          <a:p>
            <a:pPr marL="285750" indent="-285750">
              <a:buFont typeface="Wingdings" panose="05000000000000000000" pitchFamily="2" charset="2"/>
              <a:buChar char="ü"/>
            </a:pPr>
            <a:endParaRPr lang="en-GB" sz="1800" dirty="0"/>
          </a:p>
        </p:txBody>
      </p:sp>
      <p:sp>
        <p:nvSpPr>
          <p:cNvPr id="5" name="Foliennummernplatzhalter 4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83B9E33F-C941-497A-9083-64231AC9B6AC}" type="slidenum">
              <a:rPr lang="de-DE" smtClean="0"/>
              <a:pPr/>
              <a:t>3</a:t>
            </a:fld>
            <a:endParaRPr lang="de-DE"/>
          </a:p>
        </p:txBody>
      </p:sp>
      <p:pic>
        <p:nvPicPr>
          <p:cNvPr id="12" name="Imag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94265" y="1318658"/>
            <a:ext cx="1132867" cy="540000"/>
          </a:xfrm>
          <a:prstGeom prst="rect">
            <a:avLst/>
          </a:prstGeom>
          <a:noFill/>
        </p:spPr>
      </p:pic>
      <p:pic>
        <p:nvPicPr>
          <p:cNvPr id="13" name="Grafik 1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81326" y="2528802"/>
            <a:ext cx="1974627" cy="540000"/>
          </a:xfrm>
          <a:prstGeom prst="rect">
            <a:avLst/>
          </a:prstGeom>
          <a:solidFill>
            <a:schemeClr val="bg1"/>
          </a:solidFill>
        </p:spPr>
      </p:pic>
      <p:pic>
        <p:nvPicPr>
          <p:cNvPr id="14" name="Picture 2" descr="Bildergebnis für cpse labs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68693" y="1880568"/>
            <a:ext cx="1825234" cy="54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Grafik 14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6307"/>
          <a:stretch/>
        </p:blipFill>
        <p:spPr>
          <a:xfrm>
            <a:off x="7763819" y="3868891"/>
            <a:ext cx="809637" cy="720000"/>
          </a:xfrm>
          <a:prstGeom prst="rect">
            <a:avLst/>
          </a:prstGeom>
          <a:noFill/>
        </p:spPr>
      </p:pic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39840" y="4712234"/>
            <a:ext cx="657593" cy="67674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738782519"/>
      </p:ext>
    </p:extLst>
  </p:cSld>
  <p:clrMapOvr>
    <a:masterClrMapping/>
  </p:clrMapOvr>
  <p:transition spd="slow" advClick="0" advTm="20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de-DE" dirty="0" smtClean="0"/>
              <a:t>Areas </a:t>
            </a:r>
            <a:r>
              <a:rPr lang="de-DE" dirty="0" err="1" smtClean="0"/>
              <a:t>of</a:t>
            </a:r>
            <a:r>
              <a:rPr lang="de-DE" dirty="0" smtClean="0"/>
              <a:t> Engagement</a:t>
            </a:r>
            <a:endParaRPr lang="en-GB" dirty="0"/>
          </a:p>
        </p:txBody>
      </p:sp>
      <p:sp>
        <p:nvSpPr>
          <p:cNvPr id="3" name="Inhaltsplatzhalter 2"/>
          <p:cNvSpPr>
            <a:spLocks noGrp="1"/>
          </p:cNvSpPr>
          <p:nvPr>
            <p:ph sz="quarter" idx="13"/>
          </p:nvPr>
        </p:nvSpPr>
        <p:spPr>
          <a:xfrm>
            <a:off x="472585" y="1097281"/>
            <a:ext cx="7205472" cy="4978754"/>
          </a:xfrm>
        </p:spPr>
        <p:txBody>
          <a:bodyPr>
            <a:normAutofit fontScale="92500" lnSpcReduction="10000"/>
          </a:bodyPr>
          <a:lstStyle/>
          <a:p>
            <a:r>
              <a:rPr lang="de-DE" sz="2200" b="1" dirty="0"/>
              <a:t>Area 3: Smart Systems Integration </a:t>
            </a:r>
            <a:r>
              <a:rPr lang="de-DE" sz="2200" b="1" dirty="0" err="1"/>
              <a:t>aims</a:t>
            </a:r>
            <a:r>
              <a:rPr lang="de-DE" sz="2200" b="1" dirty="0"/>
              <a:t> </a:t>
            </a:r>
            <a:r>
              <a:rPr lang="de-DE" sz="2200" b="1" dirty="0" err="1"/>
              <a:t>to</a:t>
            </a:r>
            <a:r>
              <a:rPr lang="de-DE" sz="2200" b="1" dirty="0"/>
              <a:t> </a:t>
            </a:r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en-GB" sz="1800" dirty="0" smtClean="0"/>
              <a:t>electronic </a:t>
            </a:r>
            <a:r>
              <a:rPr lang="en-GB" sz="1800" dirty="0"/>
              <a:t>components, sensors, smart objects and systems</a:t>
            </a:r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en-GB" sz="1800" dirty="0"/>
              <a:t>access to advanced design and manufacturing for academia, </a:t>
            </a:r>
            <a:br>
              <a:rPr lang="en-GB" sz="1800" dirty="0"/>
            </a:br>
            <a:r>
              <a:rPr lang="en-GB" sz="1800" dirty="0"/>
              <a:t>research institutes and SMEs</a:t>
            </a:r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en-GB" sz="1800" dirty="0"/>
              <a:t>rapid prototyping targeting SMEs</a:t>
            </a:r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de-DE" sz="1800" dirty="0"/>
              <a:t>3 </a:t>
            </a:r>
            <a:r>
              <a:rPr lang="de-DE" sz="1800" dirty="0" err="1"/>
              <a:t>projects</a:t>
            </a:r>
            <a:r>
              <a:rPr lang="de-DE" sz="1800" dirty="0"/>
              <a:t> </a:t>
            </a:r>
            <a:r>
              <a:rPr lang="de-DE" sz="1800" dirty="0" err="1"/>
              <a:t>with</a:t>
            </a:r>
            <a:r>
              <a:rPr lang="de-DE" sz="1800" dirty="0"/>
              <a:t> 15 </a:t>
            </a:r>
            <a:r>
              <a:rPr lang="de-DE" sz="1800" dirty="0" err="1"/>
              <a:t>hubs</a:t>
            </a:r>
            <a:endParaRPr lang="en-GB" sz="1800" dirty="0"/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de-DE" sz="1800" dirty="0"/>
              <a:t>Open </a:t>
            </a:r>
            <a:r>
              <a:rPr lang="de-DE" sz="1800" dirty="0" err="1"/>
              <a:t>calls</a:t>
            </a:r>
            <a:r>
              <a:rPr lang="de-DE" sz="1800" dirty="0"/>
              <a:t> </a:t>
            </a:r>
            <a:r>
              <a:rPr lang="de-DE" sz="1800" dirty="0" err="1"/>
              <a:t>by</a:t>
            </a:r>
            <a:r>
              <a:rPr lang="de-DE" sz="1800" dirty="0"/>
              <a:t> </a:t>
            </a:r>
            <a:r>
              <a:rPr lang="de-DE" sz="1800" dirty="0" err="1"/>
              <a:t>diatomic</a:t>
            </a:r>
            <a:endParaRPr lang="en-GB" sz="1800" dirty="0"/>
          </a:p>
          <a:p>
            <a:endParaRPr lang="en-GB" sz="1600" dirty="0" smtClean="0"/>
          </a:p>
          <a:p>
            <a:endParaRPr lang="de-DE" sz="2000" dirty="0" smtClean="0"/>
          </a:p>
          <a:p>
            <a:r>
              <a:rPr lang="de-DE" sz="2200" b="1" dirty="0" smtClean="0"/>
              <a:t>Area 4: </a:t>
            </a:r>
            <a:r>
              <a:rPr lang="de-DE" sz="2200" b="1" dirty="0" err="1" smtClean="0"/>
              <a:t>Organic</a:t>
            </a:r>
            <a:r>
              <a:rPr lang="de-DE" sz="2200" b="1" dirty="0" smtClean="0"/>
              <a:t> </a:t>
            </a:r>
            <a:r>
              <a:rPr lang="de-DE" sz="2200" b="1" dirty="0" err="1" smtClean="0"/>
              <a:t>and</a:t>
            </a:r>
            <a:r>
              <a:rPr lang="de-DE" sz="2200" b="1" dirty="0" smtClean="0"/>
              <a:t> large </a:t>
            </a:r>
            <a:r>
              <a:rPr lang="de-DE" sz="2200" b="1" dirty="0" err="1" smtClean="0"/>
              <a:t>area</a:t>
            </a:r>
            <a:r>
              <a:rPr lang="de-DE" sz="2200" b="1" dirty="0" smtClean="0"/>
              <a:t> </a:t>
            </a:r>
            <a:r>
              <a:rPr lang="de-DE" sz="2200" b="1" dirty="0" err="1" smtClean="0"/>
              <a:t>electronics</a:t>
            </a:r>
            <a:r>
              <a:rPr lang="de-DE" sz="2200" b="1" dirty="0" smtClean="0"/>
              <a:t> </a:t>
            </a:r>
            <a:r>
              <a:rPr lang="de-DE" sz="2200" b="1" dirty="0" err="1" smtClean="0"/>
              <a:t>aims</a:t>
            </a:r>
            <a:r>
              <a:rPr lang="de-DE" sz="2200" b="1" dirty="0" smtClean="0"/>
              <a:t> </a:t>
            </a:r>
            <a:r>
              <a:rPr lang="de-DE" sz="2200" b="1" dirty="0" err="1" smtClean="0"/>
              <a:t>to</a:t>
            </a:r>
            <a:endParaRPr lang="de-DE" sz="2200" b="1" dirty="0" smtClean="0"/>
          </a:p>
          <a:p>
            <a:endParaRPr lang="de-DE" sz="800" b="1" dirty="0" smtClean="0"/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en-GB" sz="1800" dirty="0"/>
              <a:t>maturing, innovating and validating products with organic </a:t>
            </a:r>
            <a:r>
              <a:rPr lang="en-GB" sz="1800" dirty="0" smtClean="0"/>
              <a:t>and</a:t>
            </a:r>
            <a:br>
              <a:rPr lang="en-GB" sz="1800" dirty="0" smtClean="0"/>
            </a:br>
            <a:r>
              <a:rPr lang="en-GB" sz="1800" dirty="0" smtClean="0"/>
              <a:t>large </a:t>
            </a:r>
            <a:r>
              <a:rPr lang="en-GB" sz="1800" dirty="0"/>
              <a:t>area electronics technologies </a:t>
            </a:r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en-GB" sz="1800" dirty="0"/>
              <a:t>access to design, technology and prototyping </a:t>
            </a:r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en-GB" sz="1800" dirty="0"/>
              <a:t>application experiments driven by concrete user </a:t>
            </a:r>
            <a:r>
              <a:rPr lang="en-GB" sz="1800" dirty="0" smtClean="0"/>
              <a:t>requirements</a:t>
            </a:r>
            <a:br>
              <a:rPr lang="en-GB" sz="1800" dirty="0" smtClean="0"/>
            </a:br>
            <a:r>
              <a:rPr lang="en-GB" sz="1800" dirty="0" smtClean="0"/>
              <a:t>and </a:t>
            </a:r>
            <a:r>
              <a:rPr lang="en-GB" sz="1800" dirty="0"/>
              <a:t>business </a:t>
            </a:r>
            <a:r>
              <a:rPr lang="en-GB" sz="1800" dirty="0" smtClean="0"/>
              <a:t>cases</a:t>
            </a:r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de-DE" sz="1800" dirty="0" smtClean="0"/>
              <a:t>1 project </a:t>
            </a:r>
            <a:r>
              <a:rPr lang="de-DE" sz="1800" dirty="0" err="1" smtClean="0"/>
              <a:t>with</a:t>
            </a:r>
            <a:r>
              <a:rPr lang="de-DE" sz="1800" dirty="0" smtClean="0"/>
              <a:t> 10 </a:t>
            </a:r>
            <a:r>
              <a:rPr lang="de-DE" sz="1800" dirty="0" err="1" smtClean="0"/>
              <a:t>hubs</a:t>
            </a:r>
            <a:r>
              <a:rPr lang="de-DE" sz="1800" dirty="0" smtClean="0"/>
              <a:t> </a:t>
            </a:r>
            <a:endParaRPr lang="en-GB" sz="1800" dirty="0" smtClean="0"/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de-DE" sz="1800" dirty="0" smtClean="0"/>
              <a:t>Open </a:t>
            </a:r>
            <a:r>
              <a:rPr lang="de-DE" sz="1800" dirty="0" err="1" smtClean="0"/>
              <a:t>calls</a:t>
            </a:r>
            <a:r>
              <a:rPr lang="de-DE" sz="1800" dirty="0" smtClean="0"/>
              <a:t> </a:t>
            </a:r>
            <a:r>
              <a:rPr lang="de-DE" sz="1800" dirty="0" err="1" smtClean="0"/>
              <a:t>by</a:t>
            </a:r>
            <a:r>
              <a:rPr lang="de-DE" sz="1800" dirty="0" smtClean="0"/>
              <a:t> </a:t>
            </a:r>
            <a:r>
              <a:rPr lang="de-DE" sz="1800" dirty="0" err="1" smtClean="0"/>
              <a:t>SmartEEs</a:t>
            </a:r>
            <a:endParaRPr lang="en-GB" sz="1800" dirty="0"/>
          </a:p>
          <a:p>
            <a:pPr marL="285750" indent="-285750">
              <a:buFont typeface="Wingdings" panose="05000000000000000000" pitchFamily="2" charset="2"/>
              <a:buChar char="ü"/>
            </a:pPr>
            <a:endParaRPr lang="en-GB" sz="1600" dirty="0"/>
          </a:p>
          <a:p>
            <a:pPr marL="285750" indent="-285750">
              <a:buFont typeface="Wingdings" panose="05000000000000000000" pitchFamily="2" charset="2"/>
              <a:buChar char="ü"/>
            </a:pPr>
            <a:endParaRPr lang="de-DE" sz="1800" dirty="0" smtClean="0"/>
          </a:p>
          <a:p>
            <a:pPr marL="285750" indent="-285750">
              <a:buFont typeface="Wingdings" panose="05000000000000000000" pitchFamily="2" charset="2"/>
              <a:buChar char="ü"/>
            </a:pPr>
            <a:endParaRPr lang="en-GB" sz="1800" dirty="0"/>
          </a:p>
        </p:txBody>
      </p:sp>
      <p:sp>
        <p:nvSpPr>
          <p:cNvPr id="5" name="Foliennummernplatzhalter 4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83B9E33F-C941-497A-9083-64231AC9B6AC}" type="slidenum">
              <a:rPr lang="de-DE" smtClean="0"/>
              <a:pPr/>
              <a:t>4</a:t>
            </a:fld>
            <a:endParaRPr lang="de-DE"/>
          </a:p>
        </p:txBody>
      </p:sp>
      <p:pic>
        <p:nvPicPr>
          <p:cNvPr id="6" name="Grafik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66800" y="2671370"/>
            <a:ext cx="1620000" cy="540000"/>
          </a:xfrm>
          <a:prstGeom prst="rect">
            <a:avLst/>
          </a:prstGeom>
          <a:solidFill>
            <a:schemeClr val="bg1"/>
          </a:solidFill>
        </p:spPr>
      </p:pic>
      <p:pic>
        <p:nvPicPr>
          <p:cNvPr id="7" name="Grafik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92798" y="1941940"/>
            <a:ext cx="1594002" cy="540000"/>
          </a:xfrm>
          <a:prstGeom prst="rect">
            <a:avLst/>
          </a:prstGeom>
        </p:spPr>
      </p:pic>
      <p:pic>
        <p:nvPicPr>
          <p:cNvPr id="8" name="Picture 4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7346629" y="1432364"/>
            <a:ext cx="1340171" cy="540000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  <a:extLst/>
        </p:spPr>
      </p:pic>
      <p:pic>
        <p:nvPicPr>
          <p:cNvPr id="9" name="Grafik 8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61339" y="4812257"/>
            <a:ext cx="1325461" cy="64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01184695"/>
      </p:ext>
    </p:extLst>
  </p:cSld>
  <p:clrMapOvr>
    <a:masterClrMapping/>
  </p:clrMapOvr>
  <p:transition spd="slow" advClick="0" advTm="20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8" name="Grafik 47"/>
          <p:cNvPicPr>
            <a:picLocks noChangeAspect="1"/>
          </p:cNvPicPr>
          <p:nvPr/>
        </p:nvPicPr>
        <p:blipFill rotWithShape="1">
          <a:blip r:embed="rId2">
            <a:grayscl/>
          </a:blip>
          <a:srcRect l="31385" t="9098" r="29474" b="29921"/>
          <a:stretch/>
        </p:blipFill>
        <p:spPr bwMode="auto">
          <a:xfrm>
            <a:off x="253621" y="956893"/>
            <a:ext cx="6022145" cy="5276829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/>
              <a:t>Digital Innovation Hubs in SAE so far</a:t>
            </a:r>
            <a:endParaRPr lang="de-DE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1"/>
          </p:nvPr>
        </p:nvSpPr>
        <p:spPr>
          <a:xfrm>
            <a:off x="8205737" y="6403299"/>
            <a:ext cx="481063" cy="365125"/>
          </a:xfrm>
        </p:spPr>
        <p:txBody>
          <a:bodyPr/>
          <a:lstStyle/>
          <a:p>
            <a:fld id="{83B9E33F-C941-497A-9083-64231AC9B6AC}" type="slidenum">
              <a:rPr lang="de-DE" smtClean="0"/>
              <a:pPr/>
              <a:t>5</a:t>
            </a:fld>
            <a:endParaRPr lang="de-DE" dirty="0"/>
          </a:p>
        </p:txBody>
      </p:sp>
      <p:pic>
        <p:nvPicPr>
          <p:cNvPr id="49" name="Grafik 48">
            <a:extLst>
              <a:ext uri="{FF2B5EF4-FFF2-40B4-BE49-F238E27FC236}">
                <a16:creationId xmlns:a16="http://schemas.microsoft.com/office/drawing/2014/main" id="{A2E0348A-1D06-4109-AA79-776A137AE9E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grayscl/>
          </a:blip>
          <a:srcRect l="31385" t="9098" r="29474" b="29921"/>
          <a:stretch/>
        </p:blipFill>
        <p:spPr bwMode="auto">
          <a:xfrm>
            <a:off x="253621" y="956893"/>
            <a:ext cx="6022145" cy="5276829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51" name="Picture 4">
            <a:extLst>
              <a:ext uri="{FF2B5EF4-FFF2-40B4-BE49-F238E27FC236}">
                <a16:creationId xmlns:a16="http://schemas.microsoft.com/office/drawing/2014/main" id="{15192120-072C-4080-9B1A-BFC69A0B6C0B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7542933" y="1632649"/>
            <a:ext cx="1340171" cy="540000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  <a:extLst/>
        </p:spPr>
      </p:pic>
      <p:pic>
        <p:nvPicPr>
          <p:cNvPr id="52" name="Grafik 51">
            <a:extLst>
              <a:ext uri="{FF2B5EF4-FFF2-40B4-BE49-F238E27FC236}">
                <a16:creationId xmlns:a16="http://schemas.microsoft.com/office/drawing/2014/main" id="{B74ED7E7-B12B-4702-9316-41C646F0FFAE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6307"/>
          <a:stretch/>
        </p:blipFill>
        <p:spPr>
          <a:xfrm>
            <a:off x="8221983" y="5583156"/>
            <a:ext cx="673377" cy="598826"/>
          </a:xfrm>
          <a:prstGeom prst="rect">
            <a:avLst/>
          </a:prstGeom>
          <a:noFill/>
        </p:spPr>
      </p:pic>
      <p:pic>
        <p:nvPicPr>
          <p:cNvPr id="53" name="Grafik 52">
            <a:extLst>
              <a:ext uri="{FF2B5EF4-FFF2-40B4-BE49-F238E27FC236}">
                <a16:creationId xmlns:a16="http://schemas.microsoft.com/office/drawing/2014/main" id="{A56E680E-3257-4AE8-B7C0-39381716AEC8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83711" y="4219433"/>
            <a:ext cx="1104550" cy="540000"/>
          </a:xfrm>
          <a:prstGeom prst="rect">
            <a:avLst/>
          </a:prstGeom>
        </p:spPr>
      </p:pic>
      <p:pic>
        <p:nvPicPr>
          <p:cNvPr id="54" name="Grafik 53">
            <a:extLst>
              <a:ext uri="{FF2B5EF4-FFF2-40B4-BE49-F238E27FC236}">
                <a16:creationId xmlns:a16="http://schemas.microsoft.com/office/drawing/2014/main" id="{CCA9FE6D-F813-45FF-A6D6-A86A25C18ABE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52869" y="2283472"/>
            <a:ext cx="1974627" cy="540000"/>
          </a:xfrm>
          <a:prstGeom prst="rect">
            <a:avLst/>
          </a:prstGeom>
          <a:solidFill>
            <a:schemeClr val="bg1"/>
          </a:solidFill>
        </p:spPr>
      </p:pic>
      <p:pic>
        <p:nvPicPr>
          <p:cNvPr id="55" name="Grafik 54">
            <a:extLst>
              <a:ext uri="{FF2B5EF4-FFF2-40B4-BE49-F238E27FC236}">
                <a16:creationId xmlns:a16="http://schemas.microsoft.com/office/drawing/2014/main" id="{CB0AA5F6-1C59-4CFA-ADAB-E694E09A4EF1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64870" y="3572807"/>
            <a:ext cx="1620000" cy="540000"/>
          </a:xfrm>
          <a:prstGeom prst="rect">
            <a:avLst/>
          </a:prstGeom>
          <a:solidFill>
            <a:schemeClr val="bg1"/>
          </a:solidFill>
        </p:spPr>
      </p:pic>
      <p:pic>
        <p:nvPicPr>
          <p:cNvPr id="56" name="Grafik 55">
            <a:extLst>
              <a:ext uri="{FF2B5EF4-FFF2-40B4-BE49-F238E27FC236}">
                <a16:creationId xmlns:a16="http://schemas.microsoft.com/office/drawing/2014/main" id="{7066D043-1BCD-448E-BC1C-E14285829BAF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91765" y="4864112"/>
            <a:ext cx="1594002" cy="540000"/>
          </a:xfrm>
          <a:prstGeom prst="rect">
            <a:avLst/>
          </a:prstGeom>
        </p:spPr>
      </p:pic>
      <p:pic>
        <p:nvPicPr>
          <p:cNvPr id="57" name="Picture 2" descr="Bildergebnis für cpse labs">
            <a:extLst>
              <a:ext uri="{FF2B5EF4-FFF2-40B4-BE49-F238E27FC236}">
                <a16:creationId xmlns:a16="http://schemas.microsoft.com/office/drawing/2014/main" id="{6826645A-56C6-4F17-AFF3-3A2237DB786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43388" y="978631"/>
            <a:ext cx="1825234" cy="54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8" name="Grafik 57">
            <a:extLst>
              <a:ext uri="{FF2B5EF4-FFF2-40B4-BE49-F238E27FC236}">
                <a16:creationId xmlns:a16="http://schemas.microsoft.com/office/drawing/2014/main" id="{20C11849-8B5D-4859-8994-F668B8CE5CCD}"/>
              </a:ext>
            </a:extLst>
          </p:cNvPr>
          <p:cNvPicPr>
            <a:picLocks noChangeAspect="1"/>
          </p:cNvPicPr>
          <p:nvPr/>
        </p:nvPicPr>
        <p:blipFill rotWithShape="1">
          <a:blip r:embed="rId10"/>
          <a:srcRect l="31385" t="9098" r="29474" b="29921"/>
          <a:stretch/>
        </p:blipFill>
        <p:spPr bwMode="auto">
          <a:xfrm>
            <a:off x="254747" y="956893"/>
            <a:ext cx="6022145" cy="5276829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grpSp>
        <p:nvGrpSpPr>
          <p:cNvPr id="59" name="Gruppieren 58">
            <a:extLst>
              <a:ext uri="{FF2B5EF4-FFF2-40B4-BE49-F238E27FC236}">
                <a16:creationId xmlns:a16="http://schemas.microsoft.com/office/drawing/2014/main" id="{A75A7DE1-DF7C-42B9-93F1-07CF1038AFB3}"/>
              </a:ext>
            </a:extLst>
          </p:cNvPr>
          <p:cNvGrpSpPr/>
          <p:nvPr/>
        </p:nvGrpSpPr>
        <p:grpSpPr>
          <a:xfrm>
            <a:off x="1095206" y="2243319"/>
            <a:ext cx="3538841" cy="3519852"/>
            <a:chOff x="1095206" y="2243319"/>
            <a:chExt cx="3538841" cy="3519852"/>
          </a:xfrm>
        </p:grpSpPr>
        <p:sp>
          <p:nvSpPr>
            <p:cNvPr id="60" name="Textfeld 59">
              <a:extLst>
                <a:ext uri="{FF2B5EF4-FFF2-40B4-BE49-F238E27FC236}">
                  <a16:creationId xmlns:a16="http://schemas.microsoft.com/office/drawing/2014/main" id="{E8ED9DB2-D58E-48A2-9390-B9EC125D5D84}"/>
                </a:ext>
              </a:extLst>
            </p:cNvPr>
            <p:cNvSpPr txBox="1"/>
            <p:nvPr/>
          </p:nvSpPr>
          <p:spPr>
            <a:xfrm rot="10800000">
              <a:off x="3022640" y="2704263"/>
              <a:ext cx="516134" cy="397666"/>
            </a:xfrm>
            <a:prstGeom prst="rect">
              <a:avLst/>
            </a:prstGeom>
            <a:noFill/>
            <a:scene3d>
              <a:camera prst="orthographicFront">
                <a:rot lat="10800000" lon="0" rev="0"/>
              </a:camera>
              <a:lightRig rig="threePt" dir="t"/>
            </a:scene3d>
          </p:spPr>
          <p:txBody>
            <a:bodyPr wrap="square" rtlCol="0">
              <a:spAutoFit/>
            </a:bodyPr>
            <a:lstStyle/>
            <a:p>
              <a:r>
                <a:rPr lang="de-DE" sz="2000" dirty="0">
                  <a:solidFill>
                    <a:srgbClr val="F42CC9"/>
                  </a:solidFill>
                  <a:sym typeface="Wingdings"/>
                </a:rPr>
                <a:t></a:t>
              </a:r>
              <a:endParaRPr lang="de-DE" sz="2200" dirty="0">
                <a:solidFill>
                  <a:srgbClr val="F42CC9"/>
                </a:solidFill>
              </a:endParaRPr>
            </a:p>
          </p:txBody>
        </p:sp>
        <p:sp>
          <p:nvSpPr>
            <p:cNvPr id="61" name="Rechteck 60">
              <a:extLst>
                <a:ext uri="{FF2B5EF4-FFF2-40B4-BE49-F238E27FC236}">
                  <a16:creationId xmlns:a16="http://schemas.microsoft.com/office/drawing/2014/main" id="{EEA53C32-9B9C-45B6-9298-549F64364EFD}"/>
                </a:ext>
              </a:extLst>
            </p:cNvPr>
            <p:cNvSpPr/>
            <p:nvPr/>
          </p:nvSpPr>
          <p:spPr>
            <a:xfrm rot="10800000">
              <a:off x="3692277" y="4458280"/>
              <a:ext cx="351378" cy="40011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de-DE" sz="2000" dirty="0">
                  <a:solidFill>
                    <a:srgbClr val="F42CC9"/>
                  </a:solidFill>
                  <a:sym typeface="Wingdings"/>
                </a:rPr>
                <a:t></a:t>
              </a:r>
              <a:endParaRPr lang="de-DE" sz="2000" dirty="0">
                <a:solidFill>
                  <a:srgbClr val="F42CC9"/>
                </a:solidFill>
              </a:endParaRPr>
            </a:p>
          </p:txBody>
        </p:sp>
        <p:pic>
          <p:nvPicPr>
            <p:cNvPr id="62" name="Picture 2">
              <a:extLst>
                <a:ext uri="{FF2B5EF4-FFF2-40B4-BE49-F238E27FC236}">
                  <a16:creationId xmlns:a16="http://schemas.microsoft.com/office/drawing/2014/main" id="{29618B19-548B-4A7F-A3C8-D0C522EB9185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1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flipV="1">
              <a:off x="3115250" y="3659519"/>
              <a:ext cx="577500" cy="65163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63" name="Picture 2">
              <a:extLst>
                <a:ext uri="{FF2B5EF4-FFF2-40B4-BE49-F238E27FC236}">
                  <a16:creationId xmlns:a16="http://schemas.microsoft.com/office/drawing/2014/main" id="{7AB78AB6-AE30-4029-B95B-2D6D2419DBCC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1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flipV="1">
              <a:off x="2501259" y="4040478"/>
              <a:ext cx="580528" cy="655054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64" name="Picture 2">
              <a:extLst>
                <a:ext uri="{FF2B5EF4-FFF2-40B4-BE49-F238E27FC236}">
                  <a16:creationId xmlns:a16="http://schemas.microsoft.com/office/drawing/2014/main" id="{491124C6-6B9B-41EA-A7C6-97AA55D09903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1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flipV="1">
              <a:off x="1777661" y="3092745"/>
              <a:ext cx="533363" cy="60183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65" name="Picture 2">
              <a:extLst>
                <a:ext uri="{FF2B5EF4-FFF2-40B4-BE49-F238E27FC236}">
                  <a16:creationId xmlns:a16="http://schemas.microsoft.com/office/drawing/2014/main" id="{8756CA13-6150-496F-82C3-918A092C1EEA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1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flipV="1">
              <a:off x="2044342" y="4773758"/>
              <a:ext cx="533363" cy="60183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66" name="Picture 2">
              <a:extLst>
                <a:ext uri="{FF2B5EF4-FFF2-40B4-BE49-F238E27FC236}">
                  <a16:creationId xmlns:a16="http://schemas.microsoft.com/office/drawing/2014/main" id="{08B3F9CC-A48D-4E0C-91F8-F5FCD903CFD6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1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flipV="1">
              <a:off x="2276252" y="3587565"/>
              <a:ext cx="533363" cy="60183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67" name="Picture 2">
              <a:extLst>
                <a:ext uri="{FF2B5EF4-FFF2-40B4-BE49-F238E27FC236}">
                  <a16:creationId xmlns:a16="http://schemas.microsoft.com/office/drawing/2014/main" id="{6D34033E-C3EE-4A53-973C-944E89F35F3A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1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flipV="1">
              <a:off x="1095206" y="5161336"/>
              <a:ext cx="533363" cy="60183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68" name="Picture 2">
              <a:extLst>
                <a:ext uri="{FF2B5EF4-FFF2-40B4-BE49-F238E27FC236}">
                  <a16:creationId xmlns:a16="http://schemas.microsoft.com/office/drawing/2014/main" id="{973EE6F8-8E45-4C2E-BEAF-FFE0670ABC67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1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flipV="1">
              <a:off x="3305584" y="4254922"/>
              <a:ext cx="533363" cy="60183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69" name="Picture 2">
              <a:extLst>
                <a:ext uri="{FF2B5EF4-FFF2-40B4-BE49-F238E27FC236}">
                  <a16:creationId xmlns:a16="http://schemas.microsoft.com/office/drawing/2014/main" id="{215A246D-5763-42A3-AA11-6735121B473D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1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flipV="1">
              <a:off x="2884181" y="3968686"/>
              <a:ext cx="533363" cy="60183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70" name="Picture 2">
              <a:extLst>
                <a:ext uri="{FF2B5EF4-FFF2-40B4-BE49-F238E27FC236}">
                  <a16:creationId xmlns:a16="http://schemas.microsoft.com/office/drawing/2014/main" id="{1FF74B63-0964-4990-8642-FACDF0954267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1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flipV="1">
              <a:off x="1150863" y="4970512"/>
              <a:ext cx="533363" cy="60183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71" name="Picture 2">
              <a:extLst>
                <a:ext uri="{FF2B5EF4-FFF2-40B4-BE49-F238E27FC236}">
                  <a16:creationId xmlns:a16="http://schemas.microsoft.com/office/drawing/2014/main" id="{8E3A041F-2C66-42CD-8AA1-51BA16C34366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1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flipV="1">
              <a:off x="2383268" y="3443920"/>
              <a:ext cx="533363" cy="60183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72" name="Picture 2">
              <a:extLst>
                <a:ext uri="{FF2B5EF4-FFF2-40B4-BE49-F238E27FC236}">
                  <a16:creationId xmlns:a16="http://schemas.microsoft.com/office/drawing/2014/main" id="{CB26D44B-D7F7-4C55-A6B4-0B651D5EBC3C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1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flipV="1">
              <a:off x="2733112" y="2895301"/>
              <a:ext cx="533363" cy="60183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73" name="Picture 2">
              <a:extLst>
                <a:ext uri="{FF2B5EF4-FFF2-40B4-BE49-F238E27FC236}">
                  <a16:creationId xmlns:a16="http://schemas.microsoft.com/office/drawing/2014/main" id="{CD273FA8-835A-4455-A09E-B1FEDA321CA7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1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flipV="1">
              <a:off x="1778992" y="4716080"/>
              <a:ext cx="533363" cy="60183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74" name="Picture 2">
              <a:extLst>
                <a:ext uri="{FF2B5EF4-FFF2-40B4-BE49-F238E27FC236}">
                  <a16:creationId xmlns:a16="http://schemas.microsoft.com/office/drawing/2014/main" id="{92A267E9-2D31-41AD-AF3A-9B7899A50E42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1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flipV="1">
              <a:off x="3114760" y="4223118"/>
              <a:ext cx="533363" cy="60183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75" name="Picture 2">
              <a:extLst>
                <a:ext uri="{FF2B5EF4-FFF2-40B4-BE49-F238E27FC236}">
                  <a16:creationId xmlns:a16="http://schemas.microsoft.com/office/drawing/2014/main" id="{9F86BDA8-E231-4DDC-95ED-735F8691BE00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1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flipV="1">
              <a:off x="2097032" y="3889176"/>
              <a:ext cx="533363" cy="60183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76" name="Picture 2">
              <a:extLst>
                <a:ext uri="{FF2B5EF4-FFF2-40B4-BE49-F238E27FC236}">
                  <a16:creationId xmlns:a16="http://schemas.microsoft.com/office/drawing/2014/main" id="{BC82A1AE-0D92-4449-917F-38830725F274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1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flipV="1">
              <a:off x="3472555" y="3722205"/>
              <a:ext cx="533363" cy="60183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77" name="Picture 2">
              <a:extLst>
                <a:ext uri="{FF2B5EF4-FFF2-40B4-BE49-F238E27FC236}">
                  <a16:creationId xmlns:a16="http://schemas.microsoft.com/office/drawing/2014/main" id="{4500A0D8-0B96-463E-9BAC-85C804459923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1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flipV="1">
              <a:off x="2534337" y="3396214"/>
              <a:ext cx="533363" cy="60183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78" name="Picture 2">
              <a:extLst>
                <a:ext uri="{FF2B5EF4-FFF2-40B4-BE49-F238E27FC236}">
                  <a16:creationId xmlns:a16="http://schemas.microsoft.com/office/drawing/2014/main" id="{4990A6D5-15FE-4AAC-A7EC-45872AE46A43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1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flipV="1">
              <a:off x="3957566" y="5145434"/>
              <a:ext cx="533363" cy="60183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79" name="Picture 2">
              <a:extLst>
                <a:ext uri="{FF2B5EF4-FFF2-40B4-BE49-F238E27FC236}">
                  <a16:creationId xmlns:a16="http://schemas.microsoft.com/office/drawing/2014/main" id="{F4FEF2BC-6A74-458C-B483-D8AAFB663797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1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flipV="1">
              <a:off x="4100684" y="2243319"/>
              <a:ext cx="533363" cy="60183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80" name="Picture 2">
              <a:extLst>
                <a:ext uri="{FF2B5EF4-FFF2-40B4-BE49-F238E27FC236}">
                  <a16:creationId xmlns:a16="http://schemas.microsoft.com/office/drawing/2014/main" id="{965F5815-15B7-44D2-B753-6C115984ECB9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1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flipV="1">
              <a:off x="3623624" y="3690401"/>
              <a:ext cx="533363" cy="60183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81" name="Picture 2">
              <a:extLst>
                <a:ext uri="{FF2B5EF4-FFF2-40B4-BE49-F238E27FC236}">
                  <a16:creationId xmlns:a16="http://schemas.microsoft.com/office/drawing/2014/main" id="{7F05A844-FD94-485E-A07E-0B6C92D3CA78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1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flipV="1">
              <a:off x="2216297" y="3388263"/>
              <a:ext cx="533363" cy="60183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82" name="Picture 2">
              <a:extLst>
                <a:ext uri="{FF2B5EF4-FFF2-40B4-BE49-F238E27FC236}">
                  <a16:creationId xmlns:a16="http://schemas.microsoft.com/office/drawing/2014/main" id="{543B6235-7ACC-42F5-8BDA-296AE51E4F39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1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flipV="1">
              <a:off x="1604070" y="4580913"/>
              <a:ext cx="533363" cy="60183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83" name="Picture 2">
              <a:extLst>
                <a:ext uri="{FF2B5EF4-FFF2-40B4-BE49-F238E27FC236}">
                  <a16:creationId xmlns:a16="http://schemas.microsoft.com/office/drawing/2014/main" id="{131CCB5C-8837-4228-8845-39F959BBFA08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1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flipV="1">
              <a:off x="2613847" y="3420067"/>
              <a:ext cx="533363" cy="60183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84" name="Picture 2">
              <a:extLst>
                <a:ext uri="{FF2B5EF4-FFF2-40B4-BE49-F238E27FC236}">
                  <a16:creationId xmlns:a16="http://schemas.microsoft.com/office/drawing/2014/main" id="{1DB6A26A-94B9-4B8D-9685-7B3082BD2C38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1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flipV="1">
              <a:off x="1548413" y="4898953"/>
              <a:ext cx="533363" cy="60183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  <p:pic>
        <p:nvPicPr>
          <p:cNvPr id="85" name="Grafik 84">
            <a:extLst>
              <a:ext uri="{FF2B5EF4-FFF2-40B4-BE49-F238E27FC236}">
                <a16:creationId xmlns:a16="http://schemas.microsoft.com/office/drawing/2014/main" id="{FDAF57B2-1121-4476-A2A9-901F8B6BE981}"/>
              </a:ext>
            </a:extLst>
          </p:cNvPr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55575" y="5586202"/>
            <a:ext cx="529337" cy="540000"/>
          </a:xfrm>
          <a:prstGeom prst="rect">
            <a:avLst/>
          </a:prstGeom>
        </p:spPr>
      </p:pic>
      <p:pic>
        <p:nvPicPr>
          <p:cNvPr id="42" name="Grafik 41"/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15622" y="2929124"/>
            <a:ext cx="1040727" cy="54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09330058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6" name="Picture 1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10647" y="1648673"/>
            <a:ext cx="640714" cy="360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/>
              <a:t>Digital Innovation Hubs in SAE</a:t>
            </a:r>
            <a:endParaRPr lang="de-DE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1"/>
          </p:nvPr>
        </p:nvSpPr>
        <p:spPr>
          <a:xfrm>
            <a:off x="8205737" y="6410856"/>
            <a:ext cx="481063" cy="365125"/>
          </a:xfrm>
        </p:spPr>
        <p:txBody>
          <a:bodyPr/>
          <a:lstStyle/>
          <a:p>
            <a:fld id="{83B9E33F-C941-497A-9083-64231AC9B6AC}" type="slidenum">
              <a:rPr lang="de-DE" smtClean="0"/>
              <a:pPr/>
              <a:t>6</a:t>
            </a:fld>
            <a:endParaRPr lang="de-DE" dirty="0"/>
          </a:p>
        </p:txBody>
      </p:sp>
      <p:pic>
        <p:nvPicPr>
          <p:cNvPr id="19" name="Espace réservé du contenu 13">
            <a:extLst>
              <a:ext uri="{FF2B5EF4-FFF2-40B4-BE49-F238E27FC236}">
                <a16:creationId xmlns:a16="http://schemas.microsoft.com/office/drawing/2014/main" id="{E3B4E5C1-79BB-4807-8DD0-3FADB3C0EF85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15976" y="4101190"/>
            <a:ext cx="695630" cy="360000"/>
          </a:xfrm>
          <a:prstGeom prst="rect">
            <a:avLst/>
          </a:prstGeom>
        </p:spPr>
      </p:pic>
      <p:pic>
        <p:nvPicPr>
          <p:cNvPr id="21" name="Image 4">
            <a:extLst>
              <a:ext uri="{FF2B5EF4-FFF2-40B4-BE49-F238E27FC236}">
                <a16:creationId xmlns:a16="http://schemas.microsoft.com/office/drawing/2014/main" id="{749A1BEA-4543-45B4-8FC9-9A1765C7EF7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98804" y="5307770"/>
            <a:ext cx="887586" cy="360000"/>
          </a:xfrm>
          <a:prstGeom prst="rect">
            <a:avLst/>
          </a:prstGeom>
        </p:spPr>
      </p:pic>
      <p:pic>
        <p:nvPicPr>
          <p:cNvPr id="24" name="Image 7">
            <a:extLst>
              <a:ext uri="{FF2B5EF4-FFF2-40B4-BE49-F238E27FC236}">
                <a16:creationId xmlns:a16="http://schemas.microsoft.com/office/drawing/2014/main" id="{59F272E6-CD8A-4927-93A9-7C9374EC087E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180840" y="5807269"/>
            <a:ext cx="981176" cy="360000"/>
          </a:xfrm>
          <a:prstGeom prst="rect">
            <a:avLst/>
          </a:prstGeom>
        </p:spPr>
      </p:pic>
      <p:pic>
        <p:nvPicPr>
          <p:cNvPr id="25" name="Image 8">
            <a:extLst>
              <a:ext uri="{FF2B5EF4-FFF2-40B4-BE49-F238E27FC236}">
                <a16:creationId xmlns:a16="http://schemas.microsoft.com/office/drawing/2014/main" id="{95EE07A6-7D5E-4981-8BAF-5E290B6D5C7C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84377" y="1106222"/>
            <a:ext cx="1656233" cy="360000"/>
          </a:xfrm>
          <a:prstGeom prst="rect">
            <a:avLst/>
          </a:prstGeom>
        </p:spPr>
      </p:pic>
      <p:pic>
        <p:nvPicPr>
          <p:cNvPr id="27" name="Image 11">
            <a:extLst>
              <a:ext uri="{FF2B5EF4-FFF2-40B4-BE49-F238E27FC236}">
                <a16:creationId xmlns:a16="http://schemas.microsoft.com/office/drawing/2014/main" id="{52D57225-A4C1-4EB5-9276-6C0EE2E50096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67447" y="1710404"/>
            <a:ext cx="1295079" cy="253679"/>
          </a:xfrm>
          <a:prstGeom prst="rect">
            <a:avLst/>
          </a:prstGeom>
        </p:spPr>
      </p:pic>
      <p:pic>
        <p:nvPicPr>
          <p:cNvPr id="29" name="Image 12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4839671" y="5843774"/>
            <a:ext cx="926437" cy="360000"/>
          </a:xfrm>
          <a:prstGeom prst="rect">
            <a:avLst/>
          </a:prstGeom>
        </p:spPr>
      </p:pic>
      <p:pic>
        <p:nvPicPr>
          <p:cNvPr id="30" name="Picture 14" descr="http://www.swerea.se/Global/LogoTypes/ivf.jpg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81422" y="4718536"/>
            <a:ext cx="1643212" cy="2988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1" name="Picture 3" descr="C:\Users\jk1047\Desktop\Hahn-Schickard Logo ohne Claim CMYK.jpg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71665" y="2760892"/>
            <a:ext cx="675545" cy="4054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4" name="Picture 2" descr="http://www.cismst.org/fileadmin/img/logo.png"/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2068" y="1662740"/>
            <a:ext cx="1333334" cy="36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5" name="Picture 12" descr="http://ieee-compel.org/files/2013/10/Logo_IK4-Ikerlan.jpg"/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32703" y="3360263"/>
            <a:ext cx="1622533" cy="36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6" name="CustomShape 4"/>
          <p:cNvSpPr/>
          <p:nvPr/>
        </p:nvSpPr>
        <p:spPr>
          <a:xfrm>
            <a:off x="406027" y="-4015690"/>
            <a:ext cx="3222720" cy="125748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</p:sp>
      <p:pic>
        <p:nvPicPr>
          <p:cNvPr id="37" name="image41.png"/>
          <p:cNvPicPr/>
          <p:nvPr/>
        </p:nvPicPr>
        <p:blipFill>
          <a:blip r:embed="rId13"/>
          <a:stretch/>
        </p:blipFill>
        <p:spPr>
          <a:xfrm>
            <a:off x="178781" y="3381374"/>
            <a:ext cx="1809000" cy="360000"/>
          </a:xfrm>
          <a:prstGeom prst="rect">
            <a:avLst/>
          </a:prstGeom>
          <a:ln>
            <a:noFill/>
          </a:ln>
        </p:spPr>
      </p:pic>
      <p:pic>
        <p:nvPicPr>
          <p:cNvPr id="38" name="Picture 6"/>
          <p:cNvPicPr/>
          <p:nvPr/>
        </p:nvPicPr>
        <p:blipFill>
          <a:blip r:embed="rId14"/>
          <a:stretch/>
        </p:blipFill>
        <p:spPr>
          <a:xfrm>
            <a:off x="66602" y="2871651"/>
            <a:ext cx="615960" cy="360000"/>
          </a:xfrm>
          <a:prstGeom prst="rect">
            <a:avLst/>
          </a:prstGeom>
          <a:ln>
            <a:noFill/>
          </a:ln>
        </p:spPr>
      </p:pic>
      <p:pic>
        <p:nvPicPr>
          <p:cNvPr id="39" name="Picture 7"/>
          <p:cNvPicPr/>
          <p:nvPr/>
        </p:nvPicPr>
        <p:blipFill>
          <a:blip r:embed="rId15"/>
          <a:stretch/>
        </p:blipFill>
        <p:spPr>
          <a:xfrm>
            <a:off x="3776485" y="1059469"/>
            <a:ext cx="1850040" cy="360000"/>
          </a:xfrm>
          <a:prstGeom prst="rect">
            <a:avLst/>
          </a:prstGeom>
          <a:ln>
            <a:noFill/>
          </a:ln>
        </p:spPr>
      </p:pic>
      <p:pic>
        <p:nvPicPr>
          <p:cNvPr id="40" name="Picture 9"/>
          <p:cNvPicPr/>
          <p:nvPr/>
        </p:nvPicPr>
        <p:blipFill>
          <a:blip r:embed="rId16"/>
          <a:stretch/>
        </p:blipFill>
        <p:spPr>
          <a:xfrm>
            <a:off x="7628842" y="2821619"/>
            <a:ext cx="1459800" cy="360000"/>
          </a:xfrm>
          <a:prstGeom prst="rect">
            <a:avLst/>
          </a:prstGeom>
          <a:ln>
            <a:noFill/>
          </a:ln>
        </p:spPr>
      </p:pic>
      <p:pic>
        <p:nvPicPr>
          <p:cNvPr id="41" name="Picture 11"/>
          <p:cNvPicPr/>
          <p:nvPr/>
        </p:nvPicPr>
        <p:blipFill>
          <a:blip r:embed="rId17"/>
          <a:stretch/>
        </p:blipFill>
        <p:spPr>
          <a:xfrm>
            <a:off x="4665023" y="2840401"/>
            <a:ext cx="1677600" cy="360000"/>
          </a:xfrm>
          <a:prstGeom prst="rect">
            <a:avLst/>
          </a:prstGeom>
          <a:ln>
            <a:noFill/>
          </a:ln>
        </p:spPr>
      </p:pic>
      <p:pic>
        <p:nvPicPr>
          <p:cNvPr id="42" name="Picture 8"/>
          <p:cNvPicPr/>
          <p:nvPr/>
        </p:nvPicPr>
        <p:blipFill>
          <a:blip r:embed="rId18"/>
          <a:stretch/>
        </p:blipFill>
        <p:spPr>
          <a:xfrm>
            <a:off x="4422753" y="4687939"/>
            <a:ext cx="2124720" cy="360000"/>
          </a:xfrm>
          <a:prstGeom prst="rect">
            <a:avLst/>
          </a:prstGeom>
          <a:ln>
            <a:noFill/>
          </a:ln>
        </p:spPr>
      </p:pic>
      <p:pic>
        <p:nvPicPr>
          <p:cNvPr id="43" name="Picture 12"/>
          <p:cNvPicPr/>
          <p:nvPr/>
        </p:nvPicPr>
        <p:blipFill>
          <a:blip r:embed="rId19"/>
          <a:stretch/>
        </p:blipFill>
        <p:spPr>
          <a:xfrm>
            <a:off x="2770707" y="4101190"/>
            <a:ext cx="1548720" cy="360000"/>
          </a:xfrm>
          <a:prstGeom prst="rect">
            <a:avLst/>
          </a:prstGeom>
          <a:ln>
            <a:noFill/>
          </a:ln>
        </p:spPr>
      </p:pic>
      <p:pic>
        <p:nvPicPr>
          <p:cNvPr id="45" name="Picture 13"/>
          <p:cNvPicPr/>
          <p:nvPr/>
        </p:nvPicPr>
        <p:blipFill>
          <a:blip r:embed="rId20"/>
          <a:stretch/>
        </p:blipFill>
        <p:spPr>
          <a:xfrm>
            <a:off x="892489" y="2198267"/>
            <a:ext cx="1395360" cy="360000"/>
          </a:xfrm>
          <a:prstGeom prst="rect">
            <a:avLst/>
          </a:prstGeom>
          <a:ln>
            <a:noFill/>
          </a:ln>
        </p:spPr>
      </p:pic>
      <p:pic>
        <p:nvPicPr>
          <p:cNvPr id="66" name="Image 75"/>
          <p:cNvPicPr>
            <a:picLocks noChangeAspect="1"/>
          </p:cNvPicPr>
          <p:nvPr/>
        </p:nvPicPr>
        <p:blipFill>
          <a:blip r:embed="rId21"/>
          <a:stretch>
            <a:fillRect/>
          </a:stretch>
        </p:blipFill>
        <p:spPr>
          <a:xfrm>
            <a:off x="7611051" y="5331449"/>
            <a:ext cx="1475463" cy="265182"/>
          </a:xfrm>
          <a:prstGeom prst="rect">
            <a:avLst/>
          </a:prstGeom>
        </p:spPr>
      </p:pic>
      <p:pic>
        <p:nvPicPr>
          <p:cNvPr id="68" name="Image 77"/>
          <p:cNvPicPr>
            <a:picLocks noChangeAspect="1"/>
          </p:cNvPicPr>
          <p:nvPr/>
        </p:nvPicPr>
        <p:blipFill rotWithShape="1">
          <a:blip r:embed="rId22"/>
          <a:srcRect l="14228" t="21473" r="11843" b="21472"/>
          <a:stretch/>
        </p:blipFill>
        <p:spPr>
          <a:xfrm>
            <a:off x="6301930" y="2188328"/>
            <a:ext cx="891160" cy="360000"/>
          </a:xfrm>
          <a:prstGeom prst="rect">
            <a:avLst/>
          </a:prstGeom>
        </p:spPr>
      </p:pic>
      <p:pic>
        <p:nvPicPr>
          <p:cNvPr id="69" name="Image 78"/>
          <p:cNvPicPr>
            <a:picLocks noChangeAspect="1"/>
          </p:cNvPicPr>
          <p:nvPr/>
        </p:nvPicPr>
        <p:blipFill>
          <a:blip r:embed="rId23"/>
          <a:stretch>
            <a:fillRect/>
          </a:stretch>
        </p:blipFill>
        <p:spPr>
          <a:xfrm>
            <a:off x="2033143" y="1657244"/>
            <a:ext cx="898613" cy="360000"/>
          </a:xfrm>
          <a:prstGeom prst="rect">
            <a:avLst/>
          </a:prstGeom>
        </p:spPr>
      </p:pic>
      <p:pic>
        <p:nvPicPr>
          <p:cNvPr id="71" name="Image 80"/>
          <p:cNvPicPr>
            <a:picLocks noChangeAspect="1"/>
          </p:cNvPicPr>
          <p:nvPr/>
        </p:nvPicPr>
        <p:blipFill>
          <a:blip r:embed="rId24"/>
          <a:stretch>
            <a:fillRect/>
          </a:stretch>
        </p:blipFill>
        <p:spPr>
          <a:xfrm>
            <a:off x="8337964" y="3360263"/>
            <a:ext cx="523134" cy="360000"/>
          </a:xfrm>
          <a:prstGeom prst="rect">
            <a:avLst/>
          </a:prstGeom>
        </p:spPr>
      </p:pic>
      <p:pic>
        <p:nvPicPr>
          <p:cNvPr id="73" name="Image 82"/>
          <p:cNvPicPr>
            <a:picLocks noChangeAspect="1"/>
          </p:cNvPicPr>
          <p:nvPr/>
        </p:nvPicPr>
        <p:blipFill>
          <a:blip r:embed="rId25"/>
          <a:stretch>
            <a:fillRect/>
          </a:stretch>
        </p:blipFill>
        <p:spPr>
          <a:xfrm>
            <a:off x="1262804" y="3974790"/>
            <a:ext cx="441385" cy="519565"/>
          </a:xfrm>
          <a:prstGeom prst="rect">
            <a:avLst/>
          </a:prstGeom>
        </p:spPr>
      </p:pic>
      <p:pic>
        <p:nvPicPr>
          <p:cNvPr id="75" name="Image 67"/>
          <p:cNvPicPr>
            <a:picLocks noChangeAspect="1"/>
          </p:cNvPicPr>
          <p:nvPr/>
        </p:nvPicPr>
        <p:blipFill>
          <a:blip r:embed="rId26"/>
          <a:stretch>
            <a:fillRect/>
          </a:stretch>
        </p:blipFill>
        <p:spPr>
          <a:xfrm>
            <a:off x="6603212" y="5750497"/>
            <a:ext cx="501448" cy="523302"/>
          </a:xfrm>
          <a:prstGeom prst="rect">
            <a:avLst/>
          </a:prstGeom>
        </p:spPr>
      </p:pic>
      <p:pic>
        <p:nvPicPr>
          <p:cNvPr id="76" name="Picture 2"/>
          <p:cNvPicPr>
            <a:picLocks noChangeAspect="1" noChangeArrowheads="1"/>
          </p:cNvPicPr>
          <p:nvPr/>
        </p:nvPicPr>
        <p:blipFill>
          <a:blip r:embed="rId2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76485" y="1583678"/>
            <a:ext cx="475383" cy="4390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7" name="Picture 3"/>
          <p:cNvPicPr>
            <a:picLocks noChangeAspect="1" noChangeArrowheads="1"/>
          </p:cNvPicPr>
          <p:nvPr/>
        </p:nvPicPr>
        <p:blipFill>
          <a:blip r:embed="rId2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19251" y="2185126"/>
            <a:ext cx="1299733" cy="360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8" name="Picture 4"/>
          <p:cNvPicPr>
            <a:picLocks noChangeAspect="1" noChangeArrowheads="1"/>
          </p:cNvPicPr>
          <p:nvPr/>
        </p:nvPicPr>
        <p:blipFill>
          <a:blip r:embed="rId2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1053" y="1053604"/>
            <a:ext cx="741476" cy="360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9" name="Picture 6"/>
          <p:cNvPicPr>
            <a:picLocks noChangeAspect="1" noChangeArrowheads="1"/>
          </p:cNvPicPr>
          <p:nvPr/>
        </p:nvPicPr>
        <p:blipFill>
          <a:blip r:embed="rId3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49032" y="4645939"/>
            <a:ext cx="560123" cy="46501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0" name="Picture 2"/>
          <p:cNvPicPr>
            <a:picLocks noChangeAspect="1" noChangeArrowheads="1"/>
          </p:cNvPicPr>
          <p:nvPr/>
        </p:nvPicPr>
        <p:blipFill>
          <a:blip r:embed="rId3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51891" y="3352337"/>
            <a:ext cx="722989" cy="360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2" name="Picture 4"/>
          <p:cNvPicPr>
            <a:picLocks noChangeAspect="1" noChangeArrowheads="1"/>
          </p:cNvPicPr>
          <p:nvPr/>
        </p:nvPicPr>
        <p:blipFill>
          <a:blip r:embed="rId3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62526" y="1076425"/>
            <a:ext cx="317775" cy="360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3" name="Picture 5"/>
          <p:cNvPicPr>
            <a:picLocks noChangeAspect="1" noChangeArrowheads="1"/>
          </p:cNvPicPr>
          <p:nvPr/>
        </p:nvPicPr>
        <p:blipFill>
          <a:blip r:embed="rId3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95381" y="4101190"/>
            <a:ext cx="589327" cy="360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6" name="Picture 9"/>
          <p:cNvPicPr>
            <a:picLocks noChangeAspect="1" noChangeArrowheads="1"/>
          </p:cNvPicPr>
          <p:nvPr/>
        </p:nvPicPr>
        <p:blipFill>
          <a:blip r:embed="rId3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47416" y="2829369"/>
            <a:ext cx="1197766" cy="360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7" name="Picture 11"/>
          <p:cNvPicPr>
            <a:picLocks noChangeAspect="1" noChangeArrowheads="1"/>
          </p:cNvPicPr>
          <p:nvPr/>
        </p:nvPicPr>
        <p:blipFill>
          <a:blip r:embed="rId3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00447" y="2216456"/>
            <a:ext cx="2097067" cy="3037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1" name="Grafik 90"/>
          <p:cNvPicPr>
            <a:picLocks noChangeAspect="1"/>
          </p:cNvPicPr>
          <p:nvPr/>
        </p:nvPicPr>
        <p:blipFill>
          <a:blip r:embed="rId3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27480" y="4101190"/>
            <a:ext cx="1592921" cy="360000"/>
          </a:xfrm>
          <a:prstGeom prst="rect">
            <a:avLst/>
          </a:prstGeom>
          <a:ln>
            <a:noFill/>
          </a:ln>
        </p:spPr>
      </p:pic>
      <p:pic>
        <p:nvPicPr>
          <p:cNvPr id="92" name="Grafik 91"/>
          <p:cNvPicPr>
            <a:picLocks noChangeAspect="1"/>
          </p:cNvPicPr>
          <p:nvPr/>
        </p:nvPicPr>
        <p:blipFill>
          <a:blip r:embed="rId3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02889" y="4127258"/>
            <a:ext cx="1024886" cy="360000"/>
          </a:xfrm>
          <a:prstGeom prst="rect">
            <a:avLst/>
          </a:prstGeom>
          <a:ln>
            <a:noFill/>
          </a:ln>
        </p:spPr>
      </p:pic>
      <p:pic>
        <p:nvPicPr>
          <p:cNvPr id="93" name="Grafik 92"/>
          <p:cNvPicPr>
            <a:picLocks noChangeAspect="1"/>
          </p:cNvPicPr>
          <p:nvPr/>
        </p:nvPicPr>
        <p:blipFill>
          <a:blip r:embed="rId3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48782" y="4054573"/>
            <a:ext cx="514286" cy="360000"/>
          </a:xfrm>
          <a:prstGeom prst="rect">
            <a:avLst/>
          </a:prstGeom>
          <a:ln>
            <a:noFill/>
          </a:ln>
        </p:spPr>
      </p:pic>
      <p:pic>
        <p:nvPicPr>
          <p:cNvPr id="94" name="Grafik 93"/>
          <p:cNvPicPr>
            <a:picLocks noChangeAspect="1"/>
          </p:cNvPicPr>
          <p:nvPr/>
        </p:nvPicPr>
        <p:blipFill rotWithShape="1">
          <a:blip r:embed="rId3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715" t="20044" r="8914" b="19955"/>
          <a:stretch/>
        </p:blipFill>
        <p:spPr>
          <a:xfrm>
            <a:off x="2223214" y="3381374"/>
            <a:ext cx="1036363" cy="360000"/>
          </a:xfrm>
          <a:prstGeom prst="rect">
            <a:avLst/>
          </a:prstGeom>
          <a:ln>
            <a:noFill/>
          </a:ln>
        </p:spPr>
      </p:pic>
      <p:pic>
        <p:nvPicPr>
          <p:cNvPr id="96" name="Grafik 95"/>
          <p:cNvPicPr>
            <a:picLocks noChangeAspect="1"/>
          </p:cNvPicPr>
          <p:nvPr/>
        </p:nvPicPr>
        <p:blipFill>
          <a:blip r:embed="rId40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64553" y="5762123"/>
            <a:ext cx="405788" cy="466197"/>
          </a:xfrm>
          <a:prstGeom prst="rect">
            <a:avLst/>
          </a:prstGeom>
          <a:ln>
            <a:noFill/>
          </a:ln>
        </p:spPr>
      </p:pic>
      <p:pic>
        <p:nvPicPr>
          <p:cNvPr id="97" name="Grafik 96"/>
          <p:cNvPicPr>
            <a:picLocks noChangeAspect="1"/>
          </p:cNvPicPr>
          <p:nvPr/>
        </p:nvPicPr>
        <p:blipFill>
          <a:blip r:embed="rId4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40189" y="4698448"/>
            <a:ext cx="1011679" cy="360000"/>
          </a:xfrm>
          <a:prstGeom prst="rect">
            <a:avLst/>
          </a:prstGeom>
          <a:ln>
            <a:noFill/>
          </a:ln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 rotWithShape="1">
          <a:blip r:embed="rId4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5093" b="34921"/>
          <a:stretch/>
        </p:blipFill>
        <p:spPr bwMode="auto">
          <a:xfrm>
            <a:off x="6252235" y="5271952"/>
            <a:ext cx="1200535" cy="360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 rotWithShape="1">
          <a:blip r:embed="rId4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5093" b="34921"/>
          <a:stretch/>
        </p:blipFill>
        <p:spPr bwMode="auto">
          <a:xfrm>
            <a:off x="3389018" y="2840403"/>
            <a:ext cx="1200537" cy="360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AutoShape 5" descr="Bildergebnis für eurecat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pic>
        <p:nvPicPr>
          <p:cNvPr id="1030" name="Picture 6"/>
          <p:cNvPicPr>
            <a:picLocks noChangeAspect="1" noChangeArrowheads="1"/>
          </p:cNvPicPr>
          <p:nvPr/>
        </p:nvPicPr>
        <p:blipFill>
          <a:blip r:embed="rId4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40800" y="1710404"/>
            <a:ext cx="1145714" cy="360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31" name="Picture 7"/>
          <p:cNvPicPr>
            <a:picLocks noChangeAspect="1" noChangeArrowheads="1"/>
          </p:cNvPicPr>
          <p:nvPr/>
        </p:nvPicPr>
        <p:blipFill>
          <a:blip r:embed="rId4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61344" y="2816252"/>
            <a:ext cx="1197074" cy="360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AutoShape 9" descr="Bildergebnis für ebn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pic>
        <p:nvPicPr>
          <p:cNvPr id="1034" name="Picture 10"/>
          <p:cNvPicPr>
            <a:picLocks noChangeAspect="1" noChangeArrowheads="1"/>
          </p:cNvPicPr>
          <p:nvPr/>
        </p:nvPicPr>
        <p:blipFill>
          <a:blip r:embed="rId4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534" y="2228364"/>
            <a:ext cx="726835" cy="360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35" name="Picture 11"/>
          <p:cNvPicPr>
            <a:picLocks noChangeAspect="1" noChangeArrowheads="1"/>
          </p:cNvPicPr>
          <p:nvPr/>
        </p:nvPicPr>
        <p:blipFill>
          <a:blip r:embed="rId4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5819" y="1059469"/>
            <a:ext cx="1122561" cy="3257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37" name="Picture 13"/>
          <p:cNvPicPr>
            <a:picLocks noChangeAspect="1" noChangeArrowheads="1"/>
          </p:cNvPicPr>
          <p:nvPr/>
        </p:nvPicPr>
        <p:blipFill>
          <a:blip r:embed="rId4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756" y="4657342"/>
            <a:ext cx="1045151" cy="4536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6" name="Picture 6"/>
          <p:cNvPicPr>
            <a:picLocks noChangeAspect="1" noChangeArrowheads="1"/>
          </p:cNvPicPr>
          <p:nvPr/>
        </p:nvPicPr>
        <p:blipFill>
          <a:blip r:embed="rId4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38703" y="1086990"/>
            <a:ext cx="990852" cy="360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40" name="Picture 16" descr="Bildergebnis für rub bochum"/>
          <p:cNvPicPr>
            <a:picLocks noChangeAspect="1" noChangeArrowheads="1"/>
          </p:cNvPicPr>
          <p:nvPr/>
        </p:nvPicPr>
        <p:blipFill>
          <a:blip r:embed="rId5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45191" y="4687939"/>
            <a:ext cx="1877884" cy="36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1" name="Picture 17"/>
          <p:cNvPicPr>
            <a:picLocks noChangeAspect="1" noChangeArrowheads="1"/>
          </p:cNvPicPr>
          <p:nvPr/>
        </p:nvPicPr>
        <p:blipFill>
          <a:blip r:embed="rId5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60491" y="1662740"/>
            <a:ext cx="1025865" cy="360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42" name="Picture 18"/>
          <p:cNvPicPr>
            <a:picLocks noChangeAspect="1" noChangeArrowheads="1"/>
          </p:cNvPicPr>
          <p:nvPr/>
        </p:nvPicPr>
        <p:blipFill rotWithShape="1">
          <a:blip r:embed="rId5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778" b="30649"/>
          <a:stretch/>
        </p:blipFill>
        <p:spPr bwMode="auto">
          <a:xfrm>
            <a:off x="5881558" y="1662740"/>
            <a:ext cx="865952" cy="360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43" name="Picture 19"/>
          <p:cNvPicPr>
            <a:picLocks noChangeAspect="1" noChangeArrowheads="1"/>
          </p:cNvPicPr>
          <p:nvPr/>
        </p:nvPicPr>
        <p:blipFill>
          <a:blip r:embed="rId5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04636" y="1644056"/>
            <a:ext cx="283162" cy="360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44" name="Picture 20"/>
          <p:cNvPicPr>
            <a:picLocks noChangeAspect="1" noChangeArrowheads="1"/>
          </p:cNvPicPr>
          <p:nvPr/>
        </p:nvPicPr>
        <p:blipFill>
          <a:blip r:embed="rId5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740" y="5779520"/>
            <a:ext cx="925714" cy="360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45" name="Picture 21"/>
          <p:cNvPicPr>
            <a:picLocks noChangeAspect="1" noChangeArrowheads="1"/>
          </p:cNvPicPr>
          <p:nvPr/>
        </p:nvPicPr>
        <p:blipFill>
          <a:blip r:embed="rId5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95381" y="5284040"/>
            <a:ext cx="358400" cy="360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7" name="Picture 22"/>
          <p:cNvPicPr>
            <a:picLocks noChangeAspect="1" noChangeArrowheads="1"/>
          </p:cNvPicPr>
          <p:nvPr/>
        </p:nvPicPr>
        <p:blipFill>
          <a:blip r:embed="rId5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34833" y="2188328"/>
            <a:ext cx="1577944" cy="360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8" name="Picture 23"/>
          <p:cNvPicPr>
            <a:picLocks noChangeAspect="1" noChangeArrowheads="1"/>
          </p:cNvPicPr>
          <p:nvPr/>
        </p:nvPicPr>
        <p:blipFill>
          <a:blip r:embed="rId5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2405" y="2763842"/>
            <a:ext cx="539436" cy="46780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9" name="Picture 24"/>
          <p:cNvPicPr>
            <a:picLocks noChangeAspect="1" noChangeArrowheads="1"/>
          </p:cNvPicPr>
          <p:nvPr/>
        </p:nvPicPr>
        <p:blipFill>
          <a:blip r:embed="rId5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65511" y="5833129"/>
            <a:ext cx="1257000" cy="360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0" name="Picture 25"/>
          <p:cNvPicPr>
            <a:picLocks noChangeAspect="1" noChangeArrowheads="1"/>
          </p:cNvPicPr>
          <p:nvPr/>
        </p:nvPicPr>
        <p:blipFill>
          <a:blip r:embed="rId5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50232" y="5340156"/>
            <a:ext cx="1807200" cy="360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50" name="Picture 26"/>
          <p:cNvPicPr>
            <a:picLocks noChangeAspect="1" noChangeArrowheads="1"/>
          </p:cNvPicPr>
          <p:nvPr/>
        </p:nvPicPr>
        <p:blipFill>
          <a:blip r:embed="rId6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02743" y="3381374"/>
            <a:ext cx="755829" cy="360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6" name="Picture 27"/>
          <p:cNvPicPr>
            <a:picLocks noChangeAspect="1" noChangeArrowheads="1"/>
          </p:cNvPicPr>
          <p:nvPr/>
        </p:nvPicPr>
        <p:blipFill>
          <a:blip r:embed="rId6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05121" y="5271952"/>
            <a:ext cx="1175806" cy="360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7" name="Picture 28"/>
          <p:cNvPicPr>
            <a:picLocks noChangeAspect="1" noChangeArrowheads="1"/>
          </p:cNvPicPr>
          <p:nvPr/>
        </p:nvPicPr>
        <p:blipFill rotWithShape="1">
          <a:blip r:embed="rId6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5565" b="29476"/>
          <a:stretch/>
        </p:blipFill>
        <p:spPr bwMode="auto">
          <a:xfrm>
            <a:off x="8139882" y="5807269"/>
            <a:ext cx="800728" cy="360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8" name="Picture 29"/>
          <p:cNvPicPr>
            <a:picLocks noChangeAspect="1" noChangeArrowheads="1"/>
          </p:cNvPicPr>
          <p:nvPr/>
        </p:nvPicPr>
        <p:blipFill>
          <a:blip r:embed="rId6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50814" y="5708559"/>
            <a:ext cx="765842" cy="57364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9" name="Picture 30"/>
          <p:cNvPicPr>
            <a:picLocks noChangeAspect="1" noChangeArrowheads="1"/>
          </p:cNvPicPr>
          <p:nvPr/>
        </p:nvPicPr>
        <p:blipFill>
          <a:blip r:embed="rId6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07301" y="2216456"/>
            <a:ext cx="697640" cy="360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55" name="Picture 31"/>
          <p:cNvPicPr>
            <a:picLocks noChangeAspect="1" noChangeArrowheads="1"/>
          </p:cNvPicPr>
          <p:nvPr/>
        </p:nvPicPr>
        <p:blipFill>
          <a:blip r:embed="rId6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2422" y="4004250"/>
            <a:ext cx="1041921" cy="6060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56" name="Picture 32"/>
          <p:cNvPicPr>
            <a:picLocks noChangeAspect="1" noChangeArrowheads="1"/>
          </p:cNvPicPr>
          <p:nvPr/>
        </p:nvPicPr>
        <p:blipFill rotWithShape="1">
          <a:blip r:embed="rId6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7348" b="36824"/>
          <a:stretch/>
        </p:blipFill>
        <p:spPr bwMode="auto">
          <a:xfrm>
            <a:off x="1290932" y="5845594"/>
            <a:ext cx="1393832" cy="360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57" name="Picture 33"/>
          <p:cNvPicPr>
            <a:picLocks noChangeAspect="1" noChangeArrowheads="1"/>
          </p:cNvPicPr>
          <p:nvPr/>
        </p:nvPicPr>
        <p:blipFill rotWithShape="1">
          <a:blip r:embed="rId6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150" t="6599" r="21519" b="42374"/>
          <a:stretch/>
        </p:blipFill>
        <p:spPr bwMode="auto">
          <a:xfrm>
            <a:off x="4911505" y="5271952"/>
            <a:ext cx="1280007" cy="360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58" name="Picture 34"/>
          <p:cNvPicPr>
            <a:picLocks noChangeAspect="1" noChangeArrowheads="1"/>
          </p:cNvPicPr>
          <p:nvPr/>
        </p:nvPicPr>
        <p:blipFill>
          <a:blip r:embed="rId6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04660" y="3352337"/>
            <a:ext cx="997333" cy="360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Picture 3"/>
          <p:cNvPicPr>
            <a:picLocks noChangeAspect="1" noChangeArrowheads="1"/>
          </p:cNvPicPr>
          <p:nvPr/>
        </p:nvPicPr>
        <p:blipFill rotWithShape="1">
          <a:blip r:embed="rId6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7798" b="36770"/>
          <a:stretch/>
        </p:blipFill>
        <p:spPr bwMode="auto">
          <a:xfrm>
            <a:off x="2263791" y="1059469"/>
            <a:ext cx="1415516" cy="360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959444195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oliennummernplatzhalter 4">
            <a:extLst>
              <a:ext uri="{FF2B5EF4-FFF2-40B4-BE49-F238E27FC236}">
                <a16:creationId xmlns:a16="http://schemas.microsoft.com/office/drawing/2014/main" id="{713C8707-D5CC-4CC2-A443-C723718CAD77}"/>
              </a:ext>
            </a:extLst>
          </p:cNvPr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83B9E33F-C941-497A-9083-64231AC9B6AC}" type="slidenum">
              <a:rPr lang="de-DE" smtClean="0"/>
              <a:pPr/>
              <a:t>7</a:t>
            </a:fld>
            <a:endParaRPr lang="de-DE"/>
          </a:p>
        </p:txBody>
      </p:sp>
      <p:sp>
        <p:nvSpPr>
          <p:cNvPr id="7" name="Titel 1">
            <a:extLst>
              <a:ext uri="{FF2B5EF4-FFF2-40B4-BE49-F238E27FC236}">
                <a16:creationId xmlns:a16="http://schemas.microsoft.com/office/drawing/2014/main" id="{7A5D2CBC-8341-4D59-ABD3-553460D264C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517842"/>
          </a:xfrm>
        </p:spPr>
        <p:txBody>
          <a:bodyPr>
            <a:normAutofit fontScale="90000"/>
          </a:bodyPr>
          <a:lstStyle/>
          <a:p>
            <a:r>
              <a:rPr lang="en-US" dirty="0" smtClean="0"/>
              <a:t>Timelines and </a:t>
            </a:r>
            <a:r>
              <a:rPr lang="en-US" dirty="0"/>
              <a:t>Open Calls</a:t>
            </a:r>
            <a:endParaRPr lang="de-DE" dirty="0"/>
          </a:p>
        </p:txBody>
      </p:sp>
      <p:pic>
        <p:nvPicPr>
          <p:cNvPr id="11" name="Grafik 10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5781" y="1026247"/>
            <a:ext cx="8197881" cy="5029496"/>
          </a:xfrm>
          <a:prstGeom prst="rect">
            <a:avLst/>
          </a:prstGeom>
          <a:ln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2528052762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oliennummernplatzhalter 4">
            <a:extLst>
              <a:ext uri="{FF2B5EF4-FFF2-40B4-BE49-F238E27FC236}">
                <a16:creationId xmlns:a16="http://schemas.microsoft.com/office/drawing/2014/main" id="{713C8707-D5CC-4CC2-A443-C723718CAD77}"/>
              </a:ext>
            </a:extLst>
          </p:cNvPr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83B9E33F-C941-497A-9083-64231AC9B6AC}" type="slidenum">
              <a:rPr lang="de-DE" smtClean="0"/>
              <a:pPr/>
              <a:t>8</a:t>
            </a:fld>
            <a:endParaRPr lang="de-DE"/>
          </a:p>
        </p:txBody>
      </p:sp>
      <p:sp>
        <p:nvSpPr>
          <p:cNvPr id="7" name="Titel 1">
            <a:extLst>
              <a:ext uri="{FF2B5EF4-FFF2-40B4-BE49-F238E27FC236}">
                <a16:creationId xmlns:a16="http://schemas.microsoft.com/office/drawing/2014/main" id="{7A5D2CBC-8341-4D59-ABD3-553460D264C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517842"/>
          </a:xfrm>
        </p:spPr>
        <p:txBody>
          <a:bodyPr>
            <a:normAutofit fontScale="90000"/>
          </a:bodyPr>
          <a:lstStyle/>
          <a:p>
            <a:r>
              <a:rPr lang="en-US" dirty="0"/>
              <a:t>Upcoming Open Calls</a:t>
            </a:r>
            <a:endParaRPr lang="de-DE" dirty="0"/>
          </a:p>
        </p:txBody>
      </p:sp>
      <p:graphicFrame>
        <p:nvGraphicFramePr>
          <p:cNvPr id="6" name="Tabelle 5">
            <a:extLst>
              <a:ext uri="{FF2B5EF4-FFF2-40B4-BE49-F238E27FC236}">
                <a16:creationId xmlns:a16="http://schemas.microsoft.com/office/drawing/2014/main" id="{23AE83BC-F4AE-476E-8DD9-D91FC034571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24234328"/>
              </p:ext>
            </p:extLst>
          </p:nvPr>
        </p:nvGraphicFramePr>
        <p:xfrm>
          <a:off x="278400" y="1061661"/>
          <a:ext cx="8143208" cy="481132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30894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64598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474273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754186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725724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739955">
                  <a:extLst>
                    <a:ext uri="{9D8B030D-6E8A-4147-A177-3AD203B41FA5}">
                      <a16:colId xmlns:a16="http://schemas.microsoft.com/office/drawing/2014/main" val="20008"/>
                    </a:ext>
                  </a:extLst>
                </a:gridCol>
                <a:gridCol w="754185">
                  <a:extLst>
                    <a:ext uri="{9D8B030D-6E8A-4147-A177-3AD203B41FA5}">
                      <a16:colId xmlns:a16="http://schemas.microsoft.com/office/drawing/2014/main" val="20009"/>
                    </a:ext>
                  </a:extLst>
                </a:gridCol>
                <a:gridCol w="739959">
                  <a:extLst>
                    <a:ext uri="{9D8B030D-6E8A-4147-A177-3AD203B41FA5}">
                      <a16:colId xmlns:a16="http://schemas.microsoft.com/office/drawing/2014/main" val="20010"/>
                    </a:ext>
                  </a:extLst>
                </a:gridCol>
              </a:tblGrid>
              <a:tr h="369697">
                <a:tc>
                  <a:txBody>
                    <a:bodyPr/>
                    <a:lstStyle/>
                    <a:p>
                      <a:r>
                        <a:rPr lang="en-US" noProof="0" dirty="0">
                          <a:solidFill>
                            <a:srgbClr val="F5F500"/>
                          </a:solidFill>
                        </a:rPr>
                        <a:t>Area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E288C"/>
                    </a:solidFill>
                  </a:tcPr>
                </a:tc>
                <a:tc gridSpan="2">
                  <a:txBody>
                    <a:bodyPr/>
                    <a:lstStyle/>
                    <a:p>
                      <a:r>
                        <a:rPr lang="de-DE" dirty="0">
                          <a:solidFill>
                            <a:srgbClr val="F5F500"/>
                          </a:solidFill>
                        </a:rPr>
                        <a:t>Project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E288C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de-DE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de-DE" dirty="0">
                          <a:solidFill>
                            <a:srgbClr val="F5F500"/>
                          </a:solidFill>
                        </a:rPr>
                        <a:t>2018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E288C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de-DE" dirty="0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de-DE" dirty="0">
                          <a:solidFill>
                            <a:srgbClr val="F5F500"/>
                          </a:solidFill>
                        </a:rPr>
                        <a:t>2019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E288C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de-DE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de-DE" dirty="0">
                          <a:solidFill>
                            <a:srgbClr val="F5F500"/>
                          </a:solidFill>
                        </a:rPr>
                        <a:t>2020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E288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38108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noProof="0" dirty="0">
                          <a:solidFill>
                            <a:srgbClr val="1E288C"/>
                          </a:solidFill>
                        </a:rPr>
                        <a:t>Cyber-physical and embedded systems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 gridSpan="2">
                  <a:txBody>
                    <a:bodyPr/>
                    <a:lstStyle/>
                    <a:p>
                      <a:endParaRPr lang="de-DE" sz="12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de-DE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b="1" kern="1200" noProof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open until 18.09.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de-DE" sz="1200" b="1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Nov.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algn="ctr" defTabSz="914400" rtl="0" eaLnBrk="1" latinLnBrk="0" hangingPunct="1"/>
                      <a:endParaRPr lang="de-DE" sz="1200" b="1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algn="ctr" defTabSz="914400" rtl="0" eaLnBrk="1" latinLnBrk="0" hangingPunct="1"/>
                      <a:r>
                        <a:rPr lang="de-DE" sz="1200" b="1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-</a:t>
                      </a:r>
                    </a:p>
                    <a:p>
                      <a:pPr marL="0" algn="ctr" defTabSz="914400" rtl="0" eaLnBrk="1" latinLnBrk="0" hangingPunct="1"/>
                      <a:endParaRPr lang="de-DE" sz="1200" b="1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algn="ctr" defTabSz="914400" rtl="0" eaLnBrk="1" latinLnBrk="0" hangingPunct="1"/>
                      <a:endParaRPr lang="de-DE" sz="1200" b="1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endParaRPr lang="de-DE" sz="1200" b="1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algn="ctr" defTabSz="914400" rtl="0" eaLnBrk="1" latinLnBrk="0" hangingPunct="1"/>
                      <a:r>
                        <a:rPr lang="de-DE" sz="1200" b="1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-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95019">
                <a:tc rowSpan="3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noProof="0" dirty="0">
                          <a:solidFill>
                            <a:srgbClr val="1E288C"/>
                          </a:solidFill>
                        </a:rPr>
                        <a:t>Customised</a:t>
                      </a:r>
                      <a:r>
                        <a:rPr lang="en-US" sz="1800" noProof="0" dirty="0">
                          <a:solidFill>
                            <a:srgbClr val="1E288C"/>
                          </a:solidFill>
                        </a:rPr>
                        <a:t> low energy computing powering CPS and IoT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 rowSpan="3">
                  <a:txBody>
                    <a:bodyPr/>
                    <a:lstStyle/>
                    <a:p>
                      <a:pPr marL="171450" indent="-171450">
                        <a:buFont typeface="Wingdings" panose="05000000000000000000" pitchFamily="2" charset="2"/>
                        <a:buChar char="§"/>
                      </a:pPr>
                      <a:endParaRPr lang="de-DE" sz="12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marR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§"/>
                        <a:tabLst/>
                        <a:defRPr/>
                      </a:pPr>
                      <a:r>
                        <a:rPr lang="de-DE" sz="1200" dirty="0"/>
                        <a:t>Bilateral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de-DE" sz="1200" b="1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October</a:t>
                      </a:r>
                      <a:endParaRPr lang="de-DE" sz="1200" b="1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algn="ctr" defTabSz="914400" rtl="0" eaLnBrk="1" latinLnBrk="0" hangingPunct="1"/>
                      <a:endParaRPr lang="de-DE" sz="1200" b="1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de-DE" sz="1200" b="1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September</a:t>
                      </a:r>
                      <a:endParaRPr lang="de-DE" sz="1200" b="1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algn="ctr" defTabSz="914400" rtl="0" eaLnBrk="1" latinLnBrk="0" hangingPunct="1"/>
                      <a:endParaRPr lang="de-DE" sz="1200" b="1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de-DE" sz="1200" b="1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April</a:t>
                      </a:r>
                      <a:endParaRPr lang="de-DE" sz="1200" b="1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941968">
                <a:tc vMerge="1">
                  <a:txBody>
                    <a:bodyPr/>
                    <a:lstStyle/>
                    <a:p>
                      <a:endParaRPr lang="de-DE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marL="171450" indent="-171450">
                        <a:buFont typeface="Wingdings" panose="05000000000000000000" pitchFamily="2" charset="2"/>
                        <a:buChar char="§"/>
                      </a:pPr>
                      <a:endParaRPr lang="de-DE" sz="12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71450" marR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§"/>
                        <a:tabLst/>
                        <a:defRPr/>
                      </a:pPr>
                      <a:r>
                        <a:rPr lang="en-US" sz="1200" noProof="0" dirty="0"/>
                        <a:t>Value chain / interdisciplinary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de-DE" sz="1200" b="1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December</a:t>
                      </a:r>
                      <a:endParaRPr lang="de-DE" sz="1200" b="1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algn="ctr" defTabSz="914400" rtl="0" eaLnBrk="1" latinLnBrk="0" hangingPunct="1"/>
                      <a:endParaRPr lang="de-DE" sz="1200" b="1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de-DE" sz="1200" b="1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October</a:t>
                      </a:r>
                      <a:endParaRPr lang="de-DE" sz="1200" b="1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algn="ctr" defTabSz="914400" rtl="0" eaLnBrk="1" latinLnBrk="0" hangingPunct="1"/>
                      <a:endParaRPr lang="de-DE" sz="1200" b="1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de-DE" sz="1200" b="1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April</a:t>
                      </a:r>
                      <a:endParaRPr lang="de-DE" sz="1200" b="1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95019">
                <a:tc vMerge="1">
                  <a:txBody>
                    <a:bodyPr/>
                    <a:lstStyle/>
                    <a:p>
                      <a:endParaRPr lang="de-DE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endParaRPr lang="de-DE" sz="12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71450" marR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US" sz="1200" noProof="0" dirty="0"/>
                        <a:t>Entrepreneurial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de-DE" sz="1200" b="1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August</a:t>
                      </a:r>
                      <a:endParaRPr lang="de-DE" sz="1200" b="1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de-DE" sz="12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de-DE" sz="1200" b="1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August</a:t>
                      </a:r>
                      <a:endParaRPr lang="de-DE" sz="1200" b="1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de-DE" sz="12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de-DE" sz="1200" b="1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August</a:t>
                      </a:r>
                      <a:endParaRPr lang="de-DE" sz="1200" b="1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1063513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600" noProof="0" dirty="0">
                          <a:solidFill>
                            <a:srgbClr val="1E288C"/>
                          </a:solidFill>
                        </a:rPr>
                        <a:t>Advanced micro-electronic components and Smart System Integration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 gridSpan="2">
                  <a:txBody>
                    <a:bodyPr/>
                    <a:lstStyle/>
                    <a:p>
                      <a:endParaRPr lang="de-DE" sz="12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de-DE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de-DE" sz="1200" b="1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November</a:t>
                      </a:r>
                      <a:endParaRPr lang="de-DE" sz="1200" b="1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algn="ctr" defTabSz="914400" rtl="0" eaLnBrk="1" latinLnBrk="0" hangingPunct="1"/>
                      <a:endParaRPr lang="de-DE" sz="1200" b="1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de-DE" sz="1200" b="1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- </a:t>
                      </a:r>
                      <a:endParaRPr lang="de-DE" sz="1200" b="1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algn="ctr" defTabSz="914400" rtl="0" eaLnBrk="1" latinLnBrk="0" hangingPunct="1"/>
                      <a:endParaRPr lang="de-DE" sz="1200" b="1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de-DE" sz="1200" b="1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-</a:t>
                      </a:r>
                      <a:endParaRPr lang="de-DE" sz="1200" b="1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1002741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noProof="0" dirty="0">
                          <a:solidFill>
                            <a:srgbClr val="1E288C"/>
                          </a:solidFill>
                        </a:rPr>
                        <a:t>Organic and large area electronics (cut-off dates)	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 gridSpan="2">
                  <a:txBody>
                    <a:bodyPr/>
                    <a:lstStyle/>
                    <a:p>
                      <a:endParaRPr lang="de-DE" sz="12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de-DE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de-DE" sz="1200" b="1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Cut-off</a:t>
                      </a:r>
                    </a:p>
                    <a:p>
                      <a:pPr marL="0" algn="ctr" defTabSz="914400" rtl="0" eaLnBrk="1" latinLnBrk="0" hangingPunct="1"/>
                      <a:r>
                        <a:rPr lang="de-DE" sz="1200" b="1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16 November</a:t>
                      </a:r>
                      <a:endParaRPr lang="de-DE" sz="1200" b="1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algn="ctr" defTabSz="914400" rtl="0" eaLnBrk="1" latinLnBrk="0" hangingPunct="1"/>
                      <a:endParaRPr lang="de-DE" sz="1200" b="1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de-DE" sz="1200" b="1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Cut-off</a:t>
                      </a:r>
                    </a:p>
                    <a:p>
                      <a:pPr marL="0" algn="ctr" defTabSz="914400" rtl="0" eaLnBrk="1" latinLnBrk="0" hangingPunct="1"/>
                      <a:r>
                        <a:rPr lang="de-DE" sz="1200" b="1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19 April</a:t>
                      </a:r>
                      <a:endParaRPr lang="de-DE" sz="1200" b="1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de-DE" sz="1200" b="1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Cut-off</a:t>
                      </a:r>
                    </a:p>
                    <a:p>
                      <a:pPr marL="0" algn="ctr" defTabSz="914400" rtl="0" eaLnBrk="1" latinLnBrk="0" hangingPunct="1"/>
                      <a:r>
                        <a:rPr lang="de-DE" sz="1200" b="1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20 Sept.</a:t>
                      </a:r>
                      <a:endParaRPr lang="de-DE" sz="1200" b="1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de-DE" sz="1200" b="1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-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</a:tbl>
          </a:graphicData>
        </a:graphic>
      </p:graphicFrame>
      <p:pic>
        <p:nvPicPr>
          <p:cNvPr id="8" name="Picture 4">
            <a:extLst>
              <a:ext uri="{FF2B5EF4-FFF2-40B4-BE49-F238E27FC236}">
                <a16:creationId xmlns:a16="http://schemas.microsoft.com/office/drawing/2014/main" id="{A376E863-2E70-4859-B177-12F3C4AC7B07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2970014" y="4095532"/>
            <a:ext cx="1243542" cy="501065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  <a:extLst/>
        </p:spPr>
      </p:pic>
      <p:pic>
        <p:nvPicPr>
          <p:cNvPr id="9" name="Grafik 8">
            <a:extLst>
              <a:ext uri="{FF2B5EF4-FFF2-40B4-BE49-F238E27FC236}">
                <a16:creationId xmlns:a16="http://schemas.microsoft.com/office/drawing/2014/main" id="{E2B04FF8-A609-4481-986F-4BF9B90A8678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209" r="8452" b="6307"/>
          <a:stretch/>
        </p:blipFill>
        <p:spPr>
          <a:xfrm>
            <a:off x="2646563" y="2615333"/>
            <a:ext cx="518203" cy="540000"/>
          </a:xfrm>
          <a:prstGeom prst="rect">
            <a:avLst/>
          </a:prstGeom>
          <a:noFill/>
        </p:spPr>
      </p:pic>
      <p:pic>
        <p:nvPicPr>
          <p:cNvPr id="10" name="Grafik 9">
            <a:extLst>
              <a:ext uri="{FF2B5EF4-FFF2-40B4-BE49-F238E27FC236}">
                <a16:creationId xmlns:a16="http://schemas.microsoft.com/office/drawing/2014/main" id="{87A3404D-7A53-4507-91D5-D344D00EE05A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70013" y="5042519"/>
            <a:ext cx="1243542" cy="607951"/>
          </a:xfrm>
          <a:prstGeom prst="rect">
            <a:avLst/>
          </a:prstGeom>
        </p:spPr>
      </p:pic>
      <p:pic>
        <p:nvPicPr>
          <p:cNvPr id="2" name="Grafik 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70013" y="1462679"/>
            <a:ext cx="1040727" cy="54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99414266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Larissa">
  <a:themeElements>
    <a:clrScheme name="Larissa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Larissa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Lariss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Words>215</Words>
  <Application>Microsoft Office PowerPoint</Application>
  <PresentationFormat>Bildschirmpräsentation (4:3)</PresentationFormat>
  <Paragraphs>101</Paragraphs>
  <Slides>8</Slides>
  <Notes>0</Notes>
  <HiddenSlides>0</HiddenSlides>
  <MMClips>0</MMClips>
  <ScaleCrop>false</ScaleCrop>
  <HeadingPairs>
    <vt:vector size="6" baseType="variant">
      <vt:variant>
        <vt:lpstr>Verwendete Schriftarten</vt:lpstr>
      </vt:variant>
      <vt:variant>
        <vt:i4>3</vt:i4>
      </vt:variant>
      <vt:variant>
        <vt:lpstr>Design</vt:lpstr>
      </vt:variant>
      <vt:variant>
        <vt:i4>1</vt:i4>
      </vt:variant>
      <vt:variant>
        <vt:lpstr>Folientitel</vt:lpstr>
      </vt:variant>
      <vt:variant>
        <vt:i4>8</vt:i4>
      </vt:variant>
    </vt:vector>
  </HeadingPairs>
  <TitlesOfParts>
    <vt:vector size="12" baseType="lpstr">
      <vt:lpstr>Arial</vt:lpstr>
      <vt:lpstr>Calibri</vt:lpstr>
      <vt:lpstr>Wingdings</vt:lpstr>
      <vt:lpstr>Larissa</vt:lpstr>
      <vt:lpstr>SmartAnythingEverywhere Initiative</vt:lpstr>
      <vt:lpstr>Digital Innovation Hubs Thematic Areas</vt:lpstr>
      <vt:lpstr>Areas of Engagement</vt:lpstr>
      <vt:lpstr>Areas of Engagement</vt:lpstr>
      <vt:lpstr>Digital Innovation Hubs in SAE so far</vt:lpstr>
      <vt:lpstr>Digital Innovation Hubs in SAE</vt:lpstr>
      <vt:lpstr>Timelines and Open Calls</vt:lpstr>
      <vt:lpstr>Upcoming Open Calls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Hubs and Open Calls Why and how to engage</dc:title>
  <dc:creator>Sarah Mortimer</dc:creator>
  <cp:lastModifiedBy>Julia Koch</cp:lastModifiedBy>
  <cp:revision>172</cp:revision>
  <cp:lastPrinted>2018-05-23T14:00:38Z</cp:lastPrinted>
  <dcterms:created xsi:type="dcterms:W3CDTF">2017-09-26T14:08:09Z</dcterms:created>
  <dcterms:modified xsi:type="dcterms:W3CDTF">2018-09-12T09:16:30Z</dcterms:modified>
</cp:coreProperties>
</file>